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6" r:id="rId5"/>
  </p:sldMasterIdLst>
  <p:notesMasterIdLst>
    <p:notesMasterId r:id="rId54"/>
  </p:notesMasterIdLst>
  <p:handoutMasterIdLst>
    <p:handoutMasterId r:id="rId55"/>
  </p:handoutMasterIdLst>
  <p:sldIdLst>
    <p:sldId id="351" r:id="rId6"/>
    <p:sldId id="347" r:id="rId7"/>
    <p:sldId id="359" r:id="rId8"/>
    <p:sldId id="572" r:id="rId9"/>
    <p:sldId id="509" r:id="rId10"/>
    <p:sldId id="570" r:id="rId11"/>
    <p:sldId id="504" r:id="rId12"/>
    <p:sldId id="397" r:id="rId13"/>
    <p:sldId id="571" r:id="rId14"/>
    <p:sldId id="478" r:id="rId15"/>
    <p:sldId id="544" r:id="rId16"/>
    <p:sldId id="545" r:id="rId17"/>
    <p:sldId id="546" r:id="rId18"/>
    <p:sldId id="547" r:id="rId19"/>
    <p:sldId id="548" r:id="rId20"/>
    <p:sldId id="404" r:id="rId21"/>
    <p:sldId id="540" r:id="rId22"/>
    <p:sldId id="537" r:id="rId23"/>
    <p:sldId id="539" r:id="rId24"/>
    <p:sldId id="418" r:id="rId25"/>
    <p:sldId id="506" r:id="rId26"/>
    <p:sldId id="417" r:id="rId27"/>
    <p:sldId id="420" r:id="rId28"/>
    <p:sldId id="565" r:id="rId29"/>
    <p:sldId id="551" r:id="rId30"/>
    <p:sldId id="479" r:id="rId31"/>
    <p:sldId id="562" r:id="rId32"/>
    <p:sldId id="566" r:id="rId33"/>
    <p:sldId id="458" r:id="rId34"/>
    <p:sldId id="421" r:id="rId35"/>
    <p:sldId id="542" r:id="rId36"/>
    <p:sldId id="577" r:id="rId37"/>
    <p:sldId id="563" r:id="rId38"/>
    <p:sldId id="564" r:id="rId39"/>
    <p:sldId id="528" r:id="rId40"/>
    <p:sldId id="568" r:id="rId41"/>
    <p:sldId id="573" r:id="rId42"/>
    <p:sldId id="574" r:id="rId43"/>
    <p:sldId id="550" r:id="rId44"/>
    <p:sldId id="576" r:id="rId45"/>
    <p:sldId id="549" r:id="rId46"/>
    <p:sldId id="575" r:id="rId47"/>
    <p:sldId id="508" r:id="rId48"/>
    <p:sldId id="569" r:id="rId49"/>
    <p:sldId id="543" r:id="rId50"/>
    <p:sldId id="552" r:id="rId51"/>
    <p:sldId id="567" r:id="rId52"/>
    <p:sldId id="350" r:id="rId53"/>
  </p:sldIdLst>
  <p:sldSz cx="9144000" cy="6858000" type="screen4x3"/>
  <p:notesSz cx="6810375" cy="9942513"/>
  <p:defaultTextStyle>
    <a:defPPr>
      <a:defRPr lang="nl-NL"/>
    </a:defPPr>
    <a:lvl1pPr algn="l" rtl="0" fontAlgn="base">
      <a:spcBef>
        <a:spcPct val="0"/>
      </a:spcBef>
      <a:spcAft>
        <a:spcPct val="0"/>
      </a:spcAft>
      <a:buClr>
        <a:schemeClr val="tx1"/>
      </a:buClr>
      <a:buSzPct val="120000"/>
      <a:defRPr kern="1200">
        <a:solidFill>
          <a:schemeClr val="tx2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buClr>
        <a:schemeClr val="tx1"/>
      </a:buClr>
      <a:buSzPct val="120000"/>
      <a:defRPr kern="1200">
        <a:solidFill>
          <a:schemeClr val="tx2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buClr>
        <a:schemeClr val="tx1"/>
      </a:buClr>
      <a:buSzPct val="120000"/>
      <a:defRPr kern="1200">
        <a:solidFill>
          <a:schemeClr val="tx2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buClr>
        <a:schemeClr val="tx1"/>
      </a:buClr>
      <a:buSzPct val="120000"/>
      <a:defRPr kern="1200">
        <a:solidFill>
          <a:schemeClr val="tx2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buClr>
        <a:schemeClr val="tx1"/>
      </a:buClr>
      <a:buSzPct val="120000"/>
      <a:defRPr kern="12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2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58585A"/>
    <a:srgbClr val="FFDAAA"/>
    <a:srgbClr val="DDDDD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4" autoAdjust="0"/>
    <p:restoredTop sz="51351" autoAdjust="0"/>
  </p:normalViewPr>
  <p:slideViewPr>
    <p:cSldViewPr snapToGrid="0" snapToObjects="1">
      <p:cViewPr varScale="1">
        <p:scale>
          <a:sx n="45" d="100"/>
          <a:sy n="45" d="100"/>
        </p:scale>
        <p:origin x="2189" y="3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3662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7636" y="9443662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fld id="{83AA87FD-045C-4AB8-9323-EAE528B35D78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2467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7636" y="0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887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2694"/>
            <a:ext cx="5448300" cy="4474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662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7636" y="9443662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fld id="{62C99B02-DBAA-4F03-954B-2F74ED1216A4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88952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com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5" Type="http://schemas.openxmlformats.org/officeDocument/2006/relationships/hyperlink" Target="chrome://net-internals/#events&amp;q=type:HTTP2_SESSION%20is:active" TargetMode="External"/><Relationship Id="rId4" Type="http://schemas.openxmlformats.org/officeDocument/2006/relationships/hyperlink" Target="chrome://net-internals/#http2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1144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Fast page load == money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Better HTTP means _more</a:t>
            </a:r>
            <a:r>
              <a:rPr lang="en-US" baseline="0" dirty="0" smtClean="0"/>
              <a:t> money_: </a:t>
            </a:r>
            <a:r>
              <a:rPr lang="en-US" dirty="0" smtClean="0"/>
              <a:t>Less bandwidth, more sales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7ED4B-04B5-4AFF-A2C6-7A21CD8EEF9C}" type="slidenum">
              <a:rPr lang="nl-NL" smtClean="0">
                <a:solidFill>
                  <a:prstClr val="black"/>
                </a:solidFill>
              </a:rPr>
              <a:pPr/>
              <a:t>15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05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https://libosong.appspot.com/spdy/index.html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1109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TCP slow start – </a:t>
            </a:r>
            <a:r>
              <a:rPr lang="en-US" dirty="0" err="1" smtClean="0"/>
              <a:t>vele</a:t>
            </a:r>
            <a:r>
              <a:rPr lang="en-US" dirty="0" smtClean="0"/>
              <a:t> TCP packets </a:t>
            </a:r>
            <a:r>
              <a:rPr lang="en-US" dirty="0" err="1" smtClean="0"/>
              <a:t>nodig</a:t>
            </a:r>
            <a:r>
              <a:rPr lang="en-US" dirty="0" smtClean="0"/>
              <a:t> om HTTP/1.x </a:t>
            </a:r>
            <a:r>
              <a:rPr lang="en-US" i="1" dirty="0" smtClean="0"/>
              <a:t>header</a:t>
            </a:r>
            <a:r>
              <a:rPr lang="en-US" i="0" dirty="0" smtClean="0"/>
              <a:t> </a:t>
            </a:r>
            <a:r>
              <a:rPr lang="en-US" i="0" dirty="0" err="1" smtClean="0"/>
              <a:t>afgeleverd</a:t>
            </a:r>
            <a:r>
              <a:rPr lang="en-US" i="0" dirty="0" smtClean="0"/>
              <a:t> </a:t>
            </a:r>
            <a:r>
              <a:rPr lang="en-US" i="0" dirty="0" err="1" smtClean="0"/>
              <a:t>te</a:t>
            </a:r>
            <a:r>
              <a:rPr lang="en-US" i="0" dirty="0" smtClean="0"/>
              <a:t> </a:t>
            </a:r>
            <a:r>
              <a:rPr lang="en-US" i="0" dirty="0" err="1" smtClean="0"/>
              <a:t>krijgen</a:t>
            </a:r>
            <a:endParaRPr lang="en-US" i="0" dirty="0" smtClean="0"/>
          </a:p>
          <a:p>
            <a:r>
              <a:rPr lang="en-US" i="0" dirty="0" smtClean="0"/>
              <a:t>(drop = timeout/congestion, </a:t>
            </a:r>
            <a:r>
              <a:rPr lang="en-US" i="0" dirty="0" err="1" smtClean="0"/>
              <a:t>daarna</a:t>
            </a:r>
            <a:r>
              <a:rPr lang="en-US" i="0" dirty="0" smtClean="0"/>
              <a:t> restart)</a:t>
            </a:r>
            <a:endParaRPr lang="nl-NL" i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8736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Pipelining</a:t>
            </a:r>
          </a:p>
          <a:p>
            <a:endParaRPr lang="en-US" dirty="0" smtClean="0"/>
          </a:p>
          <a:p>
            <a:r>
              <a:rPr lang="en-US" dirty="0" smtClean="0"/>
              <a:t>Anders </a:t>
            </a:r>
            <a:r>
              <a:rPr lang="en-US" dirty="0" err="1" smtClean="0"/>
              <a:t>dan</a:t>
            </a:r>
            <a:r>
              <a:rPr lang="en-US" dirty="0" smtClean="0"/>
              <a:t> HTTP/1.1 </a:t>
            </a:r>
            <a:r>
              <a:rPr lang="en-US" dirty="0" err="1" smtClean="0"/>
              <a:t>KeepAlive</a:t>
            </a:r>
            <a:r>
              <a:rPr lang="en-US" dirty="0" smtClean="0"/>
              <a:t> </a:t>
            </a:r>
          </a:p>
          <a:p>
            <a:r>
              <a:rPr lang="en-US" dirty="0" smtClean="0"/>
              <a:t>HTTP/1.1 pipeline </a:t>
            </a:r>
            <a:r>
              <a:rPr lang="en-US" dirty="0" err="1" smtClean="0"/>
              <a:t>geeft</a:t>
            </a:r>
            <a:r>
              <a:rPr lang="en-US" dirty="0" smtClean="0"/>
              <a:t> Head-of-Line</a:t>
            </a:r>
            <a:r>
              <a:rPr lang="en-US" baseline="0" dirty="0" smtClean="0"/>
              <a:t> blocking</a:t>
            </a:r>
          </a:p>
          <a:p>
            <a:r>
              <a:rPr lang="en-US" baseline="0" dirty="0" smtClean="0"/>
              <a:t>=&gt; </a:t>
            </a:r>
            <a:r>
              <a:rPr lang="en-US" baseline="0" dirty="0" err="1" smtClean="0"/>
              <a:t>Nauwelijks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gebruikt</a:t>
            </a:r>
            <a:r>
              <a:rPr lang="en-US" baseline="0" dirty="0" smtClean="0"/>
              <a:t>! </a:t>
            </a:r>
            <a:r>
              <a:rPr lang="en-US" baseline="0" dirty="0" err="1" smtClean="0"/>
              <a:t>Bijna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browsers: disabled by default</a:t>
            </a:r>
            <a:endParaRPr lang="nl-NL" dirty="0" smtClean="0"/>
          </a:p>
          <a:p>
            <a:endParaRPr lang="en-US" dirty="0" smtClean="0"/>
          </a:p>
          <a:p>
            <a:r>
              <a:rPr lang="en-US" dirty="0" smtClean="0"/>
              <a:t>SPDY</a:t>
            </a:r>
            <a:r>
              <a:rPr lang="en-US" baseline="0" dirty="0" smtClean="0"/>
              <a:t> pipeline (red, blue, green), priority (green) &amp; blocking just one response (red)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2306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809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RFC 7258 Pervasive Monitoring Is an Attack - </a:t>
            </a:r>
            <a:r>
              <a:rPr lang="nl-NL" dirty="0" smtClean="0"/>
              <a:t>May 2014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RFC 7540 Hypertext Transfer Protocol Version 2 (HTTP/2) - </a:t>
            </a:r>
            <a:r>
              <a:rPr lang="nl-NL" dirty="0" smtClean="0"/>
              <a:t>May 2015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RFC 7541 HPACK: Header Compression for HTTP/2 (HPACK - </a:t>
            </a:r>
            <a:r>
              <a:rPr lang="nl-NL" dirty="0" smtClean="0"/>
              <a:t>May 2015</a:t>
            </a: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RFC 7301 Transport Layer Security (TLS) Application-Layer Protocol Negotiation Extension (ALPN) - </a:t>
            </a:r>
            <a:r>
              <a:rPr lang="nl-NL" dirty="0" smtClean="0"/>
              <a:t>July 2014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4037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HPACK: 600B&gt;90B;</a:t>
            </a:r>
            <a:r>
              <a:rPr lang="en-US" baseline="0" dirty="0" smtClean="0"/>
              <a:t> 85% save. Huffman.</a:t>
            </a:r>
            <a:endParaRPr lang="nl-NL" dirty="0" smtClean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server push: less roundtrips; &gt;&gt; page render speed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9388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Prio</a:t>
            </a:r>
            <a:r>
              <a:rPr lang="en-US" dirty="0" smtClean="0"/>
              <a:t>: “even clients may re-</a:t>
            </a:r>
            <a:r>
              <a:rPr lang="en-US" dirty="0" err="1" smtClean="0"/>
              <a:t>prio</a:t>
            </a:r>
            <a:r>
              <a:rPr lang="en-US" dirty="0" smtClean="0"/>
              <a:t>” -&gt; hoe </a:t>
            </a:r>
            <a:r>
              <a:rPr lang="en-US" dirty="0" err="1" smtClean="0"/>
              <a:t>dan</a:t>
            </a:r>
            <a:r>
              <a:rPr lang="en-US" dirty="0" smtClean="0"/>
              <a:t>? </a:t>
            </a:r>
            <a:r>
              <a:rPr lang="en-US" dirty="0" err="1" smtClean="0"/>
              <a:t>Geen</a:t>
            </a:r>
            <a:r>
              <a:rPr lang="en-US" dirty="0" smtClean="0"/>
              <a:t> browser-side </a:t>
            </a:r>
            <a:r>
              <a:rPr lang="en-US" dirty="0" err="1" smtClean="0"/>
              <a:t>initiatieven</a:t>
            </a:r>
            <a:r>
              <a:rPr lang="en-US" dirty="0" smtClean="0"/>
              <a:t>!</a:t>
            </a:r>
          </a:p>
          <a:p>
            <a:r>
              <a:rPr lang="en-US" dirty="0" smtClean="0"/>
              <a:t>Always-on TLS: “transparent/caching</a:t>
            </a:r>
            <a:r>
              <a:rPr lang="en-US" baseline="0" dirty="0" smtClean="0"/>
              <a:t> proxies don’t work anymore – a big problem for certain countries (bandwidth &amp; snooping)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TLS =</a:t>
            </a:r>
            <a:r>
              <a:rPr lang="en-US" baseline="0" dirty="0" smtClean="0"/>
              <a:t> </a:t>
            </a:r>
            <a:r>
              <a:rPr lang="en-US" dirty="0" smtClean="0"/>
              <a:t>Transport Layer Security;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broer</a:t>
            </a:r>
            <a:r>
              <a:rPr lang="en-US" baseline="0" dirty="0" smtClean="0"/>
              <a:t> van SSL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ALPN = </a:t>
            </a:r>
            <a:r>
              <a:rPr lang="en-US" dirty="0" smtClean="0"/>
              <a:t>Application Layer Protocol Negotiation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6000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performance </a:t>
            </a:r>
            <a:r>
              <a:rPr lang="en-US" dirty="0" err="1" smtClean="0"/>
              <a:t>m.b.v</a:t>
            </a:r>
            <a:r>
              <a:rPr lang="en-US" dirty="0" smtClean="0"/>
              <a:t>. browser developer tools, </a:t>
            </a:r>
            <a:r>
              <a:rPr lang="en-US" dirty="0" err="1" smtClean="0"/>
              <a:t>o.a</a:t>
            </a:r>
            <a:r>
              <a:rPr lang="en-US" dirty="0" smtClean="0"/>
              <a:t>. </a:t>
            </a:r>
            <a:r>
              <a:rPr lang="en-US" dirty="0" err="1" smtClean="0"/>
              <a:t>ook</a:t>
            </a:r>
            <a:r>
              <a:rPr lang="en-US" dirty="0" smtClean="0"/>
              <a:t> simulated 3G/4G/edge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bandbreedtes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3833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1665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Vraag</a:t>
            </a:r>
            <a:r>
              <a:rPr lang="en-US" dirty="0" smtClean="0"/>
              <a:t> </a:t>
            </a:r>
            <a:r>
              <a:rPr lang="en-US" dirty="0" err="1" smtClean="0"/>
              <a:t>publiek</a:t>
            </a:r>
            <a:r>
              <a:rPr lang="en-US" dirty="0" smtClean="0"/>
              <a:t>: HTTP/2 </a:t>
            </a:r>
            <a:r>
              <a:rPr lang="en-US" dirty="0" err="1" smtClean="0"/>
              <a:t>artikel</a:t>
            </a:r>
            <a:r>
              <a:rPr lang="en-US" dirty="0" smtClean="0"/>
              <a:t> </a:t>
            </a:r>
            <a:r>
              <a:rPr lang="en-US" dirty="0" err="1" smtClean="0"/>
              <a:t>gelezen</a:t>
            </a:r>
            <a:r>
              <a:rPr lang="en-US" dirty="0" smtClean="0"/>
              <a:t> of </a:t>
            </a:r>
            <a:r>
              <a:rPr lang="en-US" dirty="0" err="1" smtClean="0"/>
              <a:t>websocket&amp;server</a:t>
            </a:r>
            <a:r>
              <a:rPr lang="en-US" baseline="0" dirty="0" smtClean="0"/>
              <a:t> push cursus </a:t>
            </a:r>
            <a:r>
              <a:rPr lang="en-US" baseline="0" dirty="0" err="1" smtClean="0"/>
              <a:t>gevolgd</a:t>
            </a:r>
            <a:r>
              <a:rPr lang="en-US" baseline="0" dirty="0" smtClean="0"/>
              <a:t>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0845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Proxies/load balancers die </a:t>
            </a:r>
            <a:r>
              <a:rPr lang="en-US" dirty="0" err="1" smtClean="0"/>
              <a:t>naar</a:t>
            </a:r>
            <a:r>
              <a:rPr lang="en-US" dirty="0" smtClean="0"/>
              <a:t> de </a:t>
            </a:r>
            <a:r>
              <a:rPr lang="en-US" dirty="0" err="1" smtClean="0"/>
              <a:t>achterkant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HTTP/2 </a:t>
            </a:r>
            <a:r>
              <a:rPr lang="en-US" dirty="0" err="1" smtClean="0"/>
              <a:t>praten</a:t>
            </a:r>
            <a:r>
              <a:rPr lang="en-US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HAProxy</a:t>
            </a:r>
            <a:r>
              <a:rPr lang="en-US" dirty="0" smtClean="0"/>
              <a:t>: nu de </a:t>
            </a:r>
            <a:r>
              <a:rPr lang="en-US" dirty="0" err="1" smtClean="0"/>
              <a:t>enige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nginx</a:t>
            </a:r>
            <a:r>
              <a:rPr lang="en-US" dirty="0" smtClean="0"/>
              <a:t>: nog </a:t>
            </a:r>
            <a:r>
              <a:rPr lang="en-US" dirty="0" err="1" smtClean="0"/>
              <a:t>niet</a:t>
            </a:r>
            <a:endParaRPr lang="en-US" dirty="0" smtClean="0"/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F5,</a:t>
            </a:r>
            <a:r>
              <a:rPr lang="en-US" baseline="0" dirty="0" smtClean="0"/>
              <a:t> Cisco &amp; Apache HTTPD: </a:t>
            </a:r>
            <a:r>
              <a:rPr lang="en-US" baseline="0" dirty="0" err="1" smtClean="0"/>
              <a:t>onderhanden</a:t>
            </a:r>
            <a:endParaRPr lang="en-US" baseline="0" dirty="0" smtClean="0"/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Debugging: </a:t>
            </a:r>
            <a:r>
              <a:rPr lang="en-US" baseline="0" dirty="0" err="1" smtClean="0"/>
              <a:t>tcptrace</a:t>
            </a:r>
            <a:r>
              <a:rPr lang="en-US" baseline="0" dirty="0" smtClean="0"/>
              <a:t>, Eclipse proxy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no more. </a:t>
            </a:r>
            <a:r>
              <a:rPr lang="en-US" baseline="0" dirty="0" err="1" smtClean="0"/>
              <a:t>Nieuw</a:t>
            </a:r>
            <a:r>
              <a:rPr lang="en-US" baseline="0" dirty="0" smtClean="0"/>
              <a:t>: h2c command line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3952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Firefox – F12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 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Net panel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 </a:t>
            </a:r>
            <a:r>
              <a:rPr lang="nl-NL" sz="1200" u="sng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https://google.com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klap GET uit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Response header: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X-Firefox-Spdy: h2 (dit betekent: HTTP/2, final version)</a:t>
            </a: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naam ‘Spdy’: in het verleden is deze meta-tag toegevoegd toen SPDY werd geimplementeerd</a:t>
            </a: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NB header </a:t>
            </a:r>
            <a:r>
              <a:rPr lang="nl-NL" sz="1200" u="sng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door Firefox als meta-informatie toegevoegd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 gaat niet daadwerkelijk over de lijn</a:t>
            </a:r>
          </a:p>
          <a:p>
            <a:endParaRPr lang="en-US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Chrome -</a:t>
            </a:r>
            <a:r>
              <a:rPr lang="en-US" baseline="0" dirty="0" smtClean="0"/>
              <a:t> </a:t>
            </a:r>
            <a:r>
              <a:rPr lang="nl-NL" sz="1200" u="sng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https://google.com</a:t>
            </a:r>
            <a:r>
              <a:rPr lang="nl-NL" sz="1200" u="none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u="none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 en </a:t>
            </a:r>
            <a:r>
              <a:rPr lang="nl-NL" sz="1200" u="sng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4"/>
              </a:rPr>
              <a:t>chrome://net-internals/#http2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 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en </a:t>
            </a:r>
            <a:r>
              <a:rPr lang="nl-NL" sz="1200" u="sng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5"/>
              </a:rPr>
              <a:t>chrome://net-internals/#events&amp;q=type:HTTP2_SESSION%20is:active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Klik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op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sessie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soms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even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refreshen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in 1e tab)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Zie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HTTP2 packets van diverse type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??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Soms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zie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je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Request headers:</a:t>
            </a:r>
          </a:p>
          <a:p>
            <a:pPr fontAlgn="t"/>
            <a:r>
              <a:rPr lang="nl-NL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:method:</a:t>
            </a:r>
            <a:r>
              <a:rPr lang="nl-NL" sz="1200" b="1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GET</a:t>
            </a:r>
          </a:p>
          <a:p>
            <a:pPr fontAlgn="t"/>
            <a:r>
              <a:rPr lang="nl-NL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:path:</a:t>
            </a:r>
            <a:r>
              <a:rPr lang="nl-NL" sz="1200" b="1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….</a:t>
            </a:r>
          </a:p>
          <a:p>
            <a:pPr fontAlgn="t"/>
            <a:r>
              <a:rPr lang="nl-NL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:scheme:</a:t>
            </a:r>
            <a:r>
              <a:rPr lang="nl-NL" sz="1200" b="1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https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nl-NL" dirty="0" smtClean="0"/>
              <a:t>docker-machine start</a:t>
            </a:r>
          </a:p>
          <a:p>
            <a:r>
              <a:rPr lang="nl-NL" dirty="0" smtClean="0"/>
              <a:t>eval $(docker-machine.exe env default)</a:t>
            </a:r>
          </a:p>
          <a:p>
            <a:r>
              <a:rPr lang="nl-NL" dirty="0" smtClean="0"/>
              <a:t>docker run -p 4430:4430 -p 8080:8080 fstab/gophertiles</a:t>
            </a:r>
          </a:p>
          <a:p>
            <a:r>
              <a:rPr lang="nl-NL" dirty="0" smtClean="0"/>
              <a:t>http://192.168.99.100:8080/gophertiles</a:t>
            </a:r>
          </a:p>
          <a:p>
            <a:r>
              <a:rPr lang="nl-NL" dirty="0" smtClean="0"/>
              <a:t>https://192.168.99.100:4430/gophertiles</a:t>
            </a:r>
            <a:r>
              <a:rPr lang="nl-NL" baseline="0" dirty="0" smtClean="0"/>
              <a:t> </a:t>
            </a:r>
            <a:endParaRPr lang="nl-NL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curl -k -v --http2 https://192.168.99.100:4430/gophertiles 2&gt;&amp;1 | grep "HTTP/"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3559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curl --version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curl --http2 -v https://webtide.com 2&gt;&amp;1 | grep PUSH_PROMISE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curl --http1.1 -v https://webtide.com 2&gt;&amp;1 | grep PUSH_PROMISE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voor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nu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i.c.m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non-compliant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NodeJs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http2 code van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molnarg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curl.exe --version geeft:</a:t>
            </a:r>
            <a:b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	curl 7.48.0 (x86_64-pc-win32) libcurl/7.48.0 OpenSSL/1.0.2g </a:t>
            </a:r>
            <a:r>
              <a:rPr lang="nl-NL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nghttp2/1.9.1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	Protocols: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dict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file ftp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ftps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gopher http https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imap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imaps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ldap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pop3 pop3s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rtsp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smb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smbs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smtp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smtps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telnet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tftp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	Features: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AsynchDNS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Largefile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NTLM SSL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HTTP2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curl --insecure --http1.1 -v https://localhost:443/server.js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1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serveert de data op HTTP/1.1, dus geen server push</a:t>
            </a:r>
            <a:b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NodeJs logs: “Falling back to simple HTTPS”</a:t>
            </a:r>
          </a:p>
          <a:p>
            <a:pPr lvl="1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--insecure is nodig omdat het (self signed) server certificaat niet in de curl truststore staat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curl.exe --insecure --http2 -s -o server_js.txt -v https://localhost:443/server.js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werkt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maar server.js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crasht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met: “Error: Sending illegal frame (DATA) in CLOSED state.” </a:t>
            </a:r>
          </a:p>
          <a:p>
            <a:pPr lvl="1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Het lijkt erop dat curl geen push file accepteert &amp; de stream sluit, en NodeJs implementatie hier niet goed mee omgaat.</a:t>
            </a:r>
          </a:p>
          <a:p>
            <a:pPr lvl="1"/>
            <a:endParaRPr lang="nl-NL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7157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JSR 369 Servlet 4.0 =&gt; JEE8. H1 2017?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</a:t>
            </a:r>
            <a:r>
              <a:rPr lang="en-US" dirty="0" err="1" smtClean="0"/>
              <a:t>sectie</a:t>
            </a:r>
            <a:r>
              <a:rPr lang="en-US" dirty="0" smtClean="0"/>
              <a:t> 1.2: </a:t>
            </a:r>
            <a:r>
              <a:rPr lang="en-US" dirty="0" err="1" smtClean="0"/>
              <a:t>minimaal</a:t>
            </a:r>
            <a:r>
              <a:rPr lang="en-US" dirty="0" smtClean="0"/>
              <a:t> h2:// _met_ APLN,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optioneel</a:t>
            </a:r>
            <a:r>
              <a:rPr lang="en-US" baseline="0" dirty="0" smtClean="0"/>
              <a:t> h2c:// (plaintext)</a:t>
            </a:r>
            <a:endParaRPr lang="nl-NL" dirty="0" smtClean="0"/>
          </a:p>
          <a:p>
            <a:r>
              <a:rPr lang="en-US" baseline="0" dirty="0" smtClean="0"/>
              <a:t>  </a:t>
            </a:r>
            <a:r>
              <a:rPr lang="en-US" dirty="0" err="1" smtClean="0"/>
              <a:t>Sectie</a:t>
            </a:r>
            <a:r>
              <a:rPr lang="en-US" dirty="0" smtClean="0"/>
              <a:t> 3.8: </a:t>
            </a:r>
            <a:r>
              <a:rPr lang="nl-NL" dirty="0" smtClean="0"/>
              <a:t>javax.servlet.http.HttpServletRequest.getPushBuilder()</a:t>
            </a:r>
          </a:p>
          <a:p>
            <a:endParaRPr lang="en-US" dirty="0" smtClean="0"/>
          </a:p>
          <a:p>
            <a:r>
              <a:rPr lang="en-US" dirty="0" smtClean="0"/>
              <a:t>Jetty </a:t>
            </a:r>
            <a:r>
              <a:rPr lang="en-US" dirty="0" err="1" smtClean="0"/>
              <a:t>heeft</a:t>
            </a:r>
            <a:r>
              <a:rPr lang="en-US" dirty="0" smtClean="0"/>
              <a:t> nu al </a:t>
            </a:r>
            <a:r>
              <a:rPr lang="en-US" dirty="0" err="1" smtClean="0"/>
              <a:t>een</a:t>
            </a:r>
            <a:r>
              <a:rPr lang="en-US" dirty="0" smtClean="0"/>
              <a:t> custom push API</a:t>
            </a:r>
            <a:endParaRPr lang="nl-NL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http://download.eclipse.org/jetty/stable-9/apidocs/org/eclipse/jetty/server/PushBuilder.html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JVM start: -</a:t>
            </a:r>
            <a:r>
              <a:rPr lang="en-US" dirty="0" err="1" smtClean="0"/>
              <a:t>Xbootclasspath</a:t>
            </a:r>
            <a:r>
              <a:rPr lang="en-US" dirty="0" smtClean="0"/>
              <a:t>/</a:t>
            </a:r>
            <a:r>
              <a:rPr lang="en-US" dirty="0" err="1" smtClean="0"/>
              <a:t>p:alpn-boot-VERSION.jar</a:t>
            </a:r>
            <a:endParaRPr lang="nl-NL" dirty="0" smtClean="0"/>
          </a:p>
          <a:p>
            <a:endParaRPr lang="en-US" dirty="0" smtClean="0"/>
          </a:p>
          <a:p>
            <a:r>
              <a:rPr lang="en-US" dirty="0" smtClean="0"/>
              <a:t>Client: new </a:t>
            </a:r>
            <a:r>
              <a:rPr lang="en-US" dirty="0" err="1" smtClean="0"/>
              <a:t>HttpClient</a:t>
            </a:r>
            <a:r>
              <a:rPr lang="en-US" dirty="0" smtClean="0"/>
              <a:t>(new HttpClientTransportOverHttp2());</a:t>
            </a:r>
          </a:p>
          <a:p>
            <a:r>
              <a:rPr lang="en-US" dirty="0" smtClean="0"/>
              <a:t>&lt;dependency&gt; &lt;</a:t>
            </a:r>
            <a:r>
              <a:rPr lang="en-US" dirty="0" err="1" smtClean="0"/>
              <a:t>groupId</a:t>
            </a:r>
            <a:r>
              <a:rPr lang="en-US" dirty="0" smtClean="0"/>
              <a:t>&gt;org.eclipse.jetty.http2&lt;/</a:t>
            </a:r>
            <a:r>
              <a:rPr lang="en-US" dirty="0" err="1" smtClean="0"/>
              <a:t>groupId</a:t>
            </a:r>
            <a:r>
              <a:rPr lang="en-US" dirty="0" smtClean="0"/>
              <a:t>&gt; &lt;</a:t>
            </a:r>
            <a:r>
              <a:rPr lang="en-US" dirty="0" err="1" smtClean="0"/>
              <a:t>artifactId</a:t>
            </a:r>
            <a:r>
              <a:rPr lang="en-US" dirty="0" smtClean="0"/>
              <a:t>&gt;http2-http-client-transport&lt;/</a:t>
            </a:r>
            <a:r>
              <a:rPr lang="en-US" dirty="0" err="1" smtClean="0"/>
              <a:t>artifactId</a:t>
            </a:r>
            <a:r>
              <a:rPr lang="en-US" dirty="0" smtClean="0"/>
              <a:t>&gt; &lt;version&gt;9.3.6.v20151106&lt;/version&gt; &lt;/dependency&gt;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8822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het is de enige incubator in JDK9: &lt;JDK9_HOME&gt;\jmods\jdk.incubator.httpclient.jmod</a:t>
            </a:r>
          </a:p>
          <a:p>
            <a:r>
              <a:rPr lang="nl-NL" dirty="0" smtClean="0"/>
              <a:t>sources: &lt;JDK9_HOME&gt;\src.zip\jdk.incubator.httpclient</a:t>
            </a:r>
          </a:p>
          <a:p>
            <a:endParaRPr lang="en-US" dirty="0" smtClean="0"/>
          </a:p>
          <a:p>
            <a:r>
              <a:rPr lang="en-US" dirty="0" smtClean="0"/>
              <a:t>Javadoc: </a:t>
            </a:r>
          </a:p>
          <a:p>
            <a:r>
              <a:rPr lang="en-US" dirty="0" smtClean="0"/>
              <a:t>C:\Temp\http2-javadoc\jdk.incubator.httpclient Javadoc</a:t>
            </a:r>
          </a:p>
          <a:p>
            <a:r>
              <a:rPr lang="nl-NL" dirty="0" smtClean="0"/>
              <a:t>file:///C:/Temp/http2-javadoc/jdk.incubator.httpclient%20javadoc/index.html</a:t>
            </a:r>
          </a:p>
          <a:p>
            <a:r>
              <a:rPr lang="en-US" dirty="0" smtClean="0"/>
              <a:t>&gt; Server push callback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vinden</a:t>
            </a:r>
            <a:r>
              <a:rPr lang="en-US" dirty="0" smtClean="0"/>
              <a:t>??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1561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Middleware: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nginx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Apache </a:t>
            </a:r>
            <a:r>
              <a:rPr lang="en-US" dirty="0" err="1" smtClean="0"/>
              <a:t>httpd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HAProxy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F5</a:t>
            </a:r>
          </a:p>
          <a:p>
            <a:endParaRPr lang="en-US" dirty="0" smtClean="0"/>
          </a:p>
          <a:p>
            <a:r>
              <a:rPr lang="en-US" dirty="0" smtClean="0"/>
              <a:t>Checklist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keuze</a:t>
            </a:r>
            <a:r>
              <a:rPr lang="en-US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I/O &amp; programming model (BIO vs. NIO; threaded vs. event loop)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TLS up to par?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Push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Prioritization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Opt: reactive streams friendly? </a:t>
            </a:r>
            <a:r>
              <a:rPr lang="en-US" dirty="0" err="1" smtClean="0"/>
              <a:t>Bijv</a:t>
            </a:r>
            <a:r>
              <a:rPr lang="en-US" dirty="0" smtClean="0"/>
              <a:t>. Back</a:t>
            </a:r>
            <a:r>
              <a:rPr lang="en-US" baseline="0" dirty="0" smtClean="0"/>
              <a:t> pressure </a:t>
            </a:r>
            <a:r>
              <a:rPr lang="en-US" baseline="0" dirty="0" err="1" smtClean="0"/>
              <a:t>gelinkt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HTTP/2 flow control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7ED4B-04B5-4AFF-A2C6-7A21CD8EEF9C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4771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Middleware: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nginx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Apache </a:t>
            </a:r>
            <a:r>
              <a:rPr lang="en-US" dirty="0" err="1" smtClean="0"/>
              <a:t>httpd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HAProxy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F5</a:t>
            </a:r>
          </a:p>
          <a:p>
            <a:endParaRPr lang="en-US" dirty="0" smtClean="0"/>
          </a:p>
          <a:p>
            <a:r>
              <a:rPr lang="en-US" dirty="0" smtClean="0"/>
              <a:t>Checklist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keuze</a:t>
            </a:r>
            <a:r>
              <a:rPr lang="en-US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I/O &amp; programming model (BIO vs. NIO; threaded vs. event loop)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TLS up to par?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Push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Prioritization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Opt: reactive streams friendly? </a:t>
            </a:r>
            <a:r>
              <a:rPr lang="en-US" dirty="0" err="1" smtClean="0"/>
              <a:t>Bijv</a:t>
            </a:r>
            <a:r>
              <a:rPr lang="en-US" dirty="0" smtClean="0"/>
              <a:t>. Back</a:t>
            </a:r>
            <a:r>
              <a:rPr lang="en-US" baseline="0" dirty="0" smtClean="0"/>
              <a:t> pressure </a:t>
            </a:r>
            <a:r>
              <a:rPr lang="en-US" baseline="0" dirty="0" err="1" smtClean="0"/>
              <a:t>gelinkt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HTTP/2 flow control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7ED4B-04B5-4AFF-A2C6-7A21CD8EEF9C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777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HTTP/2 is </a:t>
            </a:r>
            <a:r>
              <a:rPr lang="en-US" dirty="0" err="1" smtClean="0"/>
              <a:t>echt</a:t>
            </a:r>
            <a:r>
              <a:rPr lang="en-US" dirty="0" smtClean="0"/>
              <a:t> </a:t>
            </a:r>
            <a:r>
              <a:rPr lang="en-US" dirty="0" err="1" smtClean="0"/>
              <a:t>alleen</a:t>
            </a:r>
            <a:r>
              <a:rPr lang="en-US" dirty="0" smtClean="0"/>
              <a:t> </a:t>
            </a:r>
            <a:r>
              <a:rPr lang="en-US" dirty="0" err="1" smtClean="0"/>
              <a:t>bedacht</a:t>
            </a:r>
            <a:r>
              <a:rPr lang="en-US" dirty="0" smtClean="0"/>
              <a:t> &amp; </a:t>
            </a:r>
            <a:r>
              <a:rPr lang="en-US" dirty="0" err="1" smtClean="0"/>
              <a:t>gebouwd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transport mechanism.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zou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theorie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mogelijk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moeten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8129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0305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655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0174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0488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6058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NL-JUG Java Magazine #4 2016 – </a:t>
            </a:r>
            <a:r>
              <a:rPr lang="en-US" dirty="0" err="1" smtClean="0"/>
              <a:t>augustus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Vraag</a:t>
            </a:r>
            <a:r>
              <a:rPr lang="en-US" dirty="0" smtClean="0"/>
              <a:t>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al van HTTP/2 </a:t>
            </a:r>
            <a:r>
              <a:rPr lang="en-US" dirty="0" err="1" smtClean="0"/>
              <a:t>heeft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gehoord</a:t>
            </a:r>
            <a:r>
              <a:rPr lang="en-US" baseline="0" dirty="0" smtClean="0"/>
              <a:t>/</a:t>
            </a:r>
            <a:r>
              <a:rPr lang="en-US" baseline="0" dirty="0" err="1" smtClean="0"/>
              <a:t>gelezen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mee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gestoeid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heeft</a:t>
            </a:r>
            <a:r>
              <a:rPr lang="en-US" baseline="0" dirty="0" smtClean="0"/>
              <a:t>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2936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59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HTTP/1.x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geschikt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versplinterde</a:t>
            </a:r>
            <a:r>
              <a:rPr lang="en-US" baseline="0" dirty="0" smtClean="0"/>
              <a:t> webpages van </a:t>
            </a:r>
            <a:r>
              <a:rPr lang="en-US" baseline="0" dirty="0" err="1" smtClean="0"/>
              <a:t>tegenwoordig</a:t>
            </a:r>
            <a:endParaRPr lang="en-US" baseline="0" dirty="0" smtClean="0"/>
          </a:p>
          <a:p>
            <a:r>
              <a:rPr lang="en-US" dirty="0" smtClean="0"/>
              <a:t>Hack != best practice</a:t>
            </a:r>
          </a:p>
          <a:p>
            <a:r>
              <a:rPr lang="en-US" dirty="0" smtClean="0"/>
              <a:t>Resource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inlining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o.a</a:t>
            </a:r>
            <a:r>
              <a:rPr lang="en-US" baseline="0" dirty="0" smtClean="0"/>
              <a:t>. .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files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elkaar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plakken</a:t>
            </a:r>
            <a:endParaRPr lang="en-US" baseline="0" dirty="0" smtClean="0"/>
          </a:p>
          <a:p>
            <a:r>
              <a:rPr lang="en-US" baseline="0" dirty="0" err="1" smtClean="0"/>
              <a:t>Recomm</a:t>
            </a:r>
            <a:r>
              <a:rPr lang="en-US" baseline="0" dirty="0" smtClean="0"/>
              <a:t>: max 2 conns. per host =&gt; domain </a:t>
            </a:r>
            <a:r>
              <a:rPr lang="en-US" baseline="0" dirty="0" err="1" smtClean="0"/>
              <a:t>sharding</a:t>
            </a:r>
            <a:endParaRPr lang="en-US" baseline="0" dirty="0" smtClean="0"/>
          </a:p>
          <a:p>
            <a:r>
              <a:rPr lang="en-US" dirty="0" smtClean="0"/>
              <a:t>Fast page load == money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Better HTTP means _more</a:t>
            </a:r>
            <a:r>
              <a:rPr lang="en-US" baseline="0" dirty="0" smtClean="0"/>
              <a:t> money_: </a:t>
            </a:r>
            <a:r>
              <a:rPr lang="en-US" dirty="0" smtClean="0"/>
              <a:t>Less bandwidth, more sales</a:t>
            </a:r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7ED4B-04B5-4AFF-A2C6-7A21CD8EEF9C}" type="slidenum">
              <a:rPr lang="nl-NL" smtClean="0">
                <a:solidFill>
                  <a:prstClr val="black"/>
                </a:solidFill>
              </a:rPr>
              <a:pPr/>
              <a:t>13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166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Hack != best practice</a:t>
            </a:r>
          </a:p>
          <a:p>
            <a:endParaRPr lang="en-US" dirty="0" smtClean="0"/>
          </a:p>
          <a:p>
            <a:r>
              <a:rPr lang="en-US" dirty="0" smtClean="0"/>
              <a:t>Resource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inlining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o.a</a:t>
            </a:r>
            <a:r>
              <a:rPr lang="en-US" baseline="0" dirty="0" smtClean="0"/>
              <a:t>. .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files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elkaar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plakken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Recomm</a:t>
            </a:r>
            <a:r>
              <a:rPr lang="en-US" baseline="0" dirty="0" smtClean="0"/>
              <a:t>: max 2 conns. per host =&gt; domain </a:t>
            </a:r>
            <a:r>
              <a:rPr lang="en-US" baseline="0" dirty="0" err="1" smtClean="0"/>
              <a:t>sharding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7ED4B-04B5-4AFF-A2C6-7A21CD8EEF9C}" type="slidenum">
              <a:rPr lang="nl-NL" smtClean="0">
                <a:solidFill>
                  <a:prstClr val="black"/>
                </a:solidFill>
              </a:rPr>
              <a:pPr/>
              <a:t>14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55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Rectangle 117"/>
          <p:cNvSpPr>
            <a:spLocks noChangeArrowheads="1"/>
          </p:cNvSpPr>
          <p:nvPr userDrawn="1"/>
        </p:nvSpPr>
        <p:spPr bwMode="auto">
          <a:xfrm>
            <a:off x="0" y="4396636"/>
            <a:ext cx="9144000" cy="1907327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074" name="Rectangle 2"/>
          <p:cNvSpPr>
            <a:spLocks noGrp="1" noChangeAspect="1" noChangeArrowheads="1"/>
          </p:cNvSpPr>
          <p:nvPr>
            <p:ph type="ctrTitle"/>
          </p:nvPr>
        </p:nvSpPr>
        <p:spPr>
          <a:xfrm>
            <a:off x="327025" y="4775200"/>
            <a:ext cx="8816975" cy="60325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7025" y="5329238"/>
            <a:ext cx="8816975" cy="673100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3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351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271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31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35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812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888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03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3" y="1"/>
            <a:ext cx="8175625" cy="889348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114815"/>
            <a:ext cx="8572500" cy="499788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35457D7-99BD-4FC5-A766-83C779BE743A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 6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9144000" cy="6858000"/>
            </a:xfrm>
            <a:prstGeom prst="rect">
              <a:avLst/>
            </a:prstGeom>
            <a:solidFill>
              <a:srgbClr val="E98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18" descr="iPod van Tokkie:_Projecten:Proof:beeld:ordina logo trans.ps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70313" y="6054725"/>
              <a:ext cx="1614487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0" y="6445250"/>
              <a:ext cx="9144000" cy="412750"/>
            </a:xfrm>
            <a:prstGeom prst="rect">
              <a:avLst/>
            </a:prstGeom>
            <a:solidFill>
              <a:srgbClr val="E98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4511" y="2051900"/>
            <a:ext cx="7772400" cy="1362075"/>
          </a:xfrm>
        </p:spPr>
        <p:txBody>
          <a:bodyPr anchor="b" anchorCtr="0"/>
          <a:lstStyle>
            <a:lvl1pPr algn="l">
              <a:defRPr sz="4000" b="0" i="0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11762" y="3415683"/>
            <a:ext cx="7772400" cy="1500187"/>
          </a:xfrm>
        </p:spPr>
        <p:txBody>
          <a:bodyPr anchor="t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963" y="1114816"/>
            <a:ext cx="4210050" cy="506051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97413" y="1114816"/>
            <a:ext cx="4210050" cy="506051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7F3CA89-00AF-4B7A-AEE4-F789B9AD9844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C6237AA-BA17-472B-9890-42790544D239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CED917D-4F3B-4AC8-A658-345C666EBD14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238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2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25-4-2017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12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34963" y="1"/>
            <a:ext cx="8175625" cy="893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stijl te bewerken</a:t>
            </a:r>
          </a:p>
        </p:txBody>
      </p:sp>
      <p:sp>
        <p:nvSpPr>
          <p:cNvPr id="1027" name="Rectangle 3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334963" y="1127341"/>
            <a:ext cx="8572500" cy="4985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</a:p>
        </p:txBody>
      </p:sp>
      <p:sp>
        <p:nvSpPr>
          <p:cNvPr id="1072" name="Rectangle 4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58175" y="6466124"/>
            <a:ext cx="649288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SzTx/>
              <a:defRPr sz="1100" b="1">
                <a:solidFill>
                  <a:schemeClr val="bg1"/>
                </a:solidFill>
              </a:defRPr>
            </a:lvl1pPr>
          </a:lstStyle>
          <a:p>
            <a:fld id="{BE68122D-411D-4F63-8B27-2BC1411B96A2}" type="slidenum">
              <a:rPr lang="nl-NL"/>
              <a:pPr/>
              <a:t>‹#›</a:t>
            </a:fld>
            <a:endParaRPr lang="nl-NL" dirty="0"/>
          </a:p>
        </p:txBody>
      </p:sp>
      <p:sp>
        <p:nvSpPr>
          <p:cNvPr id="1161" name="Rectangle 137"/>
          <p:cNvSpPr>
            <a:spLocks noChangeArrowheads="1"/>
          </p:cNvSpPr>
          <p:nvPr/>
        </p:nvSpPr>
        <p:spPr bwMode="auto">
          <a:xfrm>
            <a:off x="0" y="893372"/>
            <a:ext cx="9144000" cy="45719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166" name="Line 142"/>
          <p:cNvSpPr>
            <a:spLocks noChangeShapeType="1"/>
          </p:cNvSpPr>
          <p:nvPr/>
        </p:nvSpPr>
        <p:spPr bwMode="auto">
          <a:xfrm>
            <a:off x="0" y="6295983"/>
            <a:ext cx="9144000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pic>
        <p:nvPicPr>
          <p:cNvPr id="14" name="Afbeelding 13" descr="logo_ordina_oranje_RGB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0144" y="6408624"/>
            <a:ext cx="1307592" cy="326136"/>
          </a:xfrm>
          <a:prstGeom prst="rect">
            <a:avLst/>
          </a:prstGeom>
        </p:spPr>
      </p:pic>
      <p:pic>
        <p:nvPicPr>
          <p:cNvPr id="10" name="Afbeelding 9" descr="payoff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10" y="6470826"/>
            <a:ext cx="2427400" cy="23417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266700" indent="-26670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100000"/>
        <a:buFont typeface="Wingdings" pitchFamily="2" charset="2"/>
        <a:buChar char="§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90000"/>
        <a:buFont typeface="Arial" pitchFamily="34" charset="0"/>
        <a:buChar char="−"/>
        <a:defRPr sz="1600">
          <a:solidFill>
            <a:schemeClr val="tx1"/>
          </a:solidFill>
          <a:latin typeface="+mn-lt"/>
        </a:defRPr>
      </a:lvl2pPr>
      <a:lvl3pPr marL="628650" indent="-180975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90000"/>
        <a:buFont typeface="Arial" pitchFamily="34" charset="0"/>
        <a:buChar char="−"/>
        <a:defRPr sz="1600">
          <a:solidFill>
            <a:schemeClr val="tx1"/>
          </a:solidFill>
          <a:latin typeface="+mn-lt"/>
        </a:defRPr>
      </a:lvl3pPr>
      <a:lvl4pPr marL="809625" indent="-180975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90000"/>
        <a:buFont typeface="Arial" pitchFamily="34" charset="0"/>
        <a:buChar char="−"/>
        <a:defRPr sz="1600">
          <a:solidFill>
            <a:schemeClr val="tx1"/>
          </a:solidFill>
          <a:latin typeface="+mn-lt"/>
        </a:defRPr>
      </a:lvl4pPr>
      <a:lvl5pPr marL="990600" indent="-180975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90000"/>
        <a:buFont typeface="Arial" pitchFamily="34" charset="0"/>
        <a:buChar char="−"/>
        <a:defRPr sz="1600">
          <a:solidFill>
            <a:schemeClr val="tx1"/>
          </a:solidFill>
          <a:latin typeface="+mn-lt"/>
        </a:defRPr>
      </a:lvl5pPr>
      <a:lvl6pPr marL="2519363" indent="-2682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120000"/>
        <a:buChar char="•"/>
        <a:defRPr sz="1600">
          <a:solidFill>
            <a:schemeClr val="tx1"/>
          </a:solidFill>
          <a:latin typeface="+mn-lt"/>
        </a:defRPr>
      </a:lvl6pPr>
      <a:lvl7pPr marL="2976563" indent="-2682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120000"/>
        <a:buChar char="•"/>
        <a:defRPr sz="1600">
          <a:solidFill>
            <a:schemeClr val="tx1"/>
          </a:solidFill>
          <a:latin typeface="+mn-lt"/>
        </a:defRPr>
      </a:lvl7pPr>
      <a:lvl8pPr marL="3433763" indent="-2682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120000"/>
        <a:buChar char="•"/>
        <a:defRPr sz="1600">
          <a:solidFill>
            <a:schemeClr val="tx1"/>
          </a:solidFill>
          <a:latin typeface="+mn-lt"/>
        </a:defRPr>
      </a:lvl8pPr>
      <a:lvl9pPr marL="3890963" indent="-2682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12000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</a:pPr>
              <a:t>25-4-2017</a:t>
            </a:fld>
            <a:endParaRPr lang="nl-NL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nl-NL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</a:pPr>
              <a:t>‹#›</a:t>
            </a:fld>
            <a:endParaRPr lang="nl-NL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67312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romium.org/spdy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dy.centminmod.com/flags.html" TargetMode="External"/><Relationship Id="rId5" Type="http://schemas.openxmlformats.org/officeDocument/2006/relationships/hyperlink" Target="http://www.youtube.com/watch?v=vEYKRhETy4A" TargetMode="External"/><Relationship Id="rId4" Type="http://schemas.openxmlformats.org/officeDocument/2006/relationships/hyperlink" Target="http://www.chromium.org/spdy/spdy-whitepaper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spdycheck.or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2616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TTP_2.0" TargetMode="External"/><Relationship Id="rId5" Type="http://schemas.openxmlformats.org/officeDocument/2006/relationships/hyperlink" Target="https://http2.github.io/" TargetMode="External"/><Relationship Id="rId4" Type="http://schemas.openxmlformats.org/officeDocument/2006/relationships/hyperlink" Target="https://tools.ietf.org/html/rfc7540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hedzer.westra@ordina.n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bugs.openjdk.java.net/browse/JDK-8051498" TargetMode="External"/><Relationship Id="rId3" Type="http://schemas.openxmlformats.org/officeDocument/2006/relationships/hyperlink" Target="https://jcp.org/en/jsr/detail?id=369" TargetMode="External"/><Relationship Id="rId7" Type="http://schemas.openxmlformats.org/officeDocument/2006/relationships/hyperlink" Target="http://openjdk.java.net/jeps/24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ugs.openjdk.java.net/browse/JDK-8042950" TargetMode="External"/><Relationship Id="rId5" Type="http://schemas.openxmlformats.org/officeDocument/2006/relationships/hyperlink" Target="http://openjdk.java.net/jeps/110" TargetMode="External"/><Relationship Id="rId4" Type="http://schemas.openxmlformats.org/officeDocument/2006/relationships/hyperlink" Target="http://download.eclipse.org/jetty/stable-9/apidocs/org/eclipse/jetty/server/PushBuilder.html" TargetMode="External"/><Relationship Id="rId9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java.net/java/jdk9/docs/api/java/net/http/HttpRequest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://openjdk.java.net/jeps/11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kka/akka/issues/16862%20heel%20veel%20+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github.com/ratpack/ratpack/issues/824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ssp1ve_A1to" TargetMode="External"/><Relationship Id="rId3" Type="http://schemas.openxmlformats.org/officeDocument/2006/relationships/hyperlink" Target="https://www.youtube.com/watch?v=QpLtBftqM04" TargetMode="External"/><Relationship Id="rId7" Type="http://schemas.openxmlformats.org/officeDocument/2006/relationships/hyperlink" Target="https://speakerd.s3.amazonaws.com/presentations/af1c180f9ccc46ffb2fe063539ccf8e0/unrestful-web-services-with-http2.pdf" TargetMode="External"/><Relationship Id="rId12" Type="http://schemas.openxmlformats.org/officeDocument/2006/relationships/hyperlink" Target="https://hpbn.co/" TargetMode="External"/><Relationship Id="rId2" Type="http://schemas.openxmlformats.org/officeDocument/2006/relationships/hyperlink" Target="http://www.slideshare.net/delabassee/http2-comes-to-jav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wR3o6HA47Ao" TargetMode="External"/><Relationship Id="rId11" Type="http://schemas.openxmlformats.org/officeDocument/2006/relationships/hyperlink" Target="https://ma.ttias.be/the-http2-spec-is-final/" TargetMode="External"/><Relationship Id="rId5" Type="http://schemas.openxmlformats.org/officeDocument/2006/relationships/hyperlink" Target="http://www.slideshare.net/daniel_b_austin/html5-http2-and-you-11" TargetMode="External"/><Relationship Id="rId10" Type="http://schemas.openxmlformats.org/officeDocument/2006/relationships/hyperlink" Target="https://www.mnot.net/talks/http2-expectations" TargetMode="External"/><Relationship Id="rId4" Type="http://schemas.openxmlformats.org/officeDocument/2006/relationships/hyperlink" Target="http://www.slideshare.net/SimoneBordet/http2-and-java-current-status" TargetMode="External"/><Relationship Id="rId9" Type="http://schemas.openxmlformats.org/officeDocument/2006/relationships/hyperlink" Target="https://www.youtube.com/watch?v=oCFwgMvouis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KcVHivGYgOo" TargetMode="External"/><Relationship Id="rId3" Type="http://schemas.openxmlformats.org/officeDocument/2006/relationships/hyperlink" Target="https://www.youtube.com/watch?v=vEYKRhETy4A" TargetMode="External"/><Relationship Id="rId7" Type="http://schemas.openxmlformats.org/officeDocument/2006/relationships/hyperlink" Target="https://http2.akamai.com/demo/h2_demo_frame.html" TargetMode="External"/><Relationship Id="rId2" Type="http://schemas.openxmlformats.org/officeDocument/2006/relationships/hyperlink" Target="https://centminmod.com/flag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2.akamai.com/demo" TargetMode="External"/><Relationship Id="rId5" Type="http://schemas.openxmlformats.org/officeDocument/2006/relationships/hyperlink" Target="http://www.http2demo.io/" TargetMode="External"/><Relationship Id="rId4" Type="http://schemas.openxmlformats.org/officeDocument/2006/relationships/hyperlink" Target="https://www.youtube.com/watch?v=2QVxUuTHLus" TargetMode="External"/><Relationship Id="rId9" Type="http://schemas.openxmlformats.org/officeDocument/2006/relationships/hyperlink" Target="https://www.youtube.com/watch?v=pqY1MfgTYmE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caniuse.com/#feat=http2" TargetMode="External"/><Relationship Id="rId3" Type="http://schemas.openxmlformats.org/officeDocument/2006/relationships/hyperlink" Target="https://github.com/http2/http2-spec/wiki/Implementations" TargetMode="External"/><Relationship Id="rId7" Type="http://schemas.openxmlformats.org/officeDocument/2006/relationships/hyperlink" Target="http://unrestful.io/" TargetMode="External"/><Relationship Id="rId12" Type="http://schemas.openxmlformats.org/officeDocument/2006/relationships/hyperlink" Target="https://tools.keycdn.com/http2-test" TargetMode="External"/><Relationship Id="rId2" Type="http://schemas.openxmlformats.org/officeDocument/2006/relationships/hyperlink" Target="https://http2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ols.ietf.org/html/rfc7540" TargetMode="External"/><Relationship Id="rId11" Type="http://schemas.openxmlformats.org/officeDocument/2006/relationships/hyperlink" Target="http://isthewebhttp2yet.com/" TargetMode="External"/><Relationship Id="rId5" Type="http://schemas.openxmlformats.org/officeDocument/2006/relationships/hyperlink" Target="https://jcp.org/en/jsr/detail?id=369" TargetMode="External"/><Relationship Id="rId10" Type="http://schemas.openxmlformats.org/officeDocument/2006/relationships/hyperlink" Target="http://www.eclipse.org/jetty/documentation/current/alpn-chapter.html" TargetMode="External"/><Relationship Id="rId4" Type="http://schemas.openxmlformats.org/officeDocument/2006/relationships/hyperlink" Target="http://openjdk.java.net/jeps/110" TargetMode="External"/><Relationship Id="rId9" Type="http://schemas.openxmlformats.org/officeDocument/2006/relationships/hyperlink" Target="http://download.eclipse.org/jetty/stable-9/apidocs/org/eclipse/jetty/server/PushBuilder.html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Java 9 </a:t>
            </a:r>
            <a:r>
              <a:rPr lang="en-US" dirty="0" err="1" smtClean="0"/>
              <a:t>en</a:t>
            </a:r>
            <a:r>
              <a:rPr lang="en-US" dirty="0" smtClean="0"/>
              <a:t> HTTP/2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Hedzer</a:t>
            </a:r>
            <a:r>
              <a:rPr lang="en-US" dirty="0" smtClean="0"/>
              <a:t> Westra</a:t>
            </a:r>
          </a:p>
          <a:p>
            <a:pPr algn="ctr"/>
            <a:r>
              <a:rPr lang="en-US" dirty="0" smtClean="0"/>
              <a:t>J-Tech</a:t>
            </a:r>
          </a:p>
          <a:p>
            <a:pPr algn="ctr"/>
            <a:r>
              <a:rPr lang="en-US" dirty="0" smtClean="0"/>
              <a:t>25 </a:t>
            </a:r>
            <a:r>
              <a:rPr lang="en-US" dirty="0" err="1" smtClean="0"/>
              <a:t>april</a:t>
            </a:r>
            <a:r>
              <a:rPr lang="en-US" dirty="0" smtClean="0"/>
              <a:t> 2017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494713" y="422275"/>
            <a:ext cx="649287" cy="311150"/>
          </a:xfrm>
        </p:spPr>
        <p:txBody>
          <a:bodyPr/>
          <a:lstStyle/>
          <a:p>
            <a:fld id="{C35457D7-99BD-4FC5-A766-83C779BE743A}" type="slidenum">
              <a:rPr lang="nl-NL" smtClean="0"/>
              <a:pPr/>
              <a:t>1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problemen</a:t>
            </a:r>
            <a:r>
              <a:rPr lang="en-US" dirty="0" smtClean="0"/>
              <a:t> van HTTP/1.x</a:t>
            </a:r>
          </a:p>
          <a:p>
            <a:r>
              <a:rPr lang="en-US" dirty="0" smtClean="0"/>
              <a:t>2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 smtClean="0"/>
              <a:t>transportprotocollen</a:t>
            </a:r>
            <a:r>
              <a:rPr lang="en-US" dirty="0" smtClean="0"/>
              <a:t>: </a:t>
            </a:r>
            <a:r>
              <a:rPr lang="en-US" strike="sngStrike" dirty="0"/>
              <a:t>SPDY &amp;</a:t>
            </a:r>
            <a:r>
              <a:rPr lang="en-US" dirty="0"/>
              <a:t> HTTP/2</a:t>
            </a:r>
          </a:p>
          <a:p>
            <a:r>
              <a:rPr lang="en-US" dirty="0"/>
              <a:t>browser- &amp; </a:t>
            </a:r>
            <a:r>
              <a:rPr lang="en-US" dirty="0" err="1" smtClean="0"/>
              <a:t>serversupport</a:t>
            </a:r>
            <a:endParaRPr lang="en-US" dirty="0"/>
          </a:p>
          <a:p>
            <a:r>
              <a:rPr lang="en-US" dirty="0" err="1"/>
              <a:t>standaardisatie</a:t>
            </a:r>
            <a:endParaRPr lang="en-US" dirty="0"/>
          </a:p>
          <a:p>
            <a:r>
              <a:rPr lang="en-US" dirty="0"/>
              <a:t>features</a:t>
            </a:r>
          </a:p>
          <a:p>
            <a:r>
              <a:rPr lang="en-US" dirty="0" err="1"/>
              <a:t>gevolgen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developers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10</a:t>
            </a:fld>
            <a:endParaRPr lang="nl-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576" y="1"/>
            <a:ext cx="1052423" cy="1052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40" y="0"/>
            <a:ext cx="1478836" cy="111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58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10" y="1028700"/>
            <a:ext cx="7256676" cy="49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5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91"/>
    </mc:Choice>
    <mc:Fallback xmlns="">
      <p:transition spd="slow" advTm="1319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57" y="950119"/>
            <a:ext cx="7787119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5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2"/>
    </mc:Choice>
    <mc:Fallback xmlns="">
      <p:transition spd="slow" advTm="1266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6" y="917398"/>
            <a:ext cx="7780693" cy="487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7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02"/>
    </mc:Choice>
    <mc:Fallback xmlns="">
      <p:transition spd="slow" advTm="1330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924014"/>
            <a:ext cx="8255936" cy="51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6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32"/>
    </mc:Choice>
    <mc:Fallback xmlns="">
      <p:transition spd="slow" advTm="1313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29" y="1071563"/>
            <a:ext cx="7903305" cy="47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8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77"/>
    </mc:Choice>
    <mc:Fallback xmlns="">
      <p:transition spd="slow" advTm="12677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SPDY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>
                <a:hlinkClick r:id="rId3"/>
              </a:rPr>
              <a:t>Google Chromium</a:t>
            </a:r>
            <a:r>
              <a:rPr lang="nl-NL" dirty="0" smtClean="0"/>
              <a:t>, 2012-2014</a:t>
            </a:r>
          </a:p>
          <a:p>
            <a:r>
              <a:rPr lang="en-US" dirty="0" smtClean="0">
                <a:hlinkClick r:id="rId4"/>
              </a:rPr>
              <a:t>White paper</a:t>
            </a:r>
            <a:endParaRPr lang="nl-NL" dirty="0" smtClean="0"/>
          </a:p>
          <a:p>
            <a:r>
              <a:rPr lang="en-US" dirty="0" smtClean="0">
                <a:hlinkClick r:id="rId5"/>
              </a:rPr>
              <a:t>Speed demo</a:t>
            </a:r>
            <a:r>
              <a:rPr lang="en-US" dirty="0" smtClean="0"/>
              <a:t> (</a:t>
            </a:r>
            <a:r>
              <a:rPr lang="en-US" dirty="0" smtClean="0">
                <a:hlinkClick r:id="rId6"/>
              </a:rPr>
              <a:t>recreated</a:t>
            </a:r>
            <a:r>
              <a:rPr lang="en-US" dirty="0" smtClean="0"/>
              <a:t>)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Huidige versie SPDY/3</a:t>
            </a:r>
          </a:p>
          <a:p>
            <a:pPr lvl="1"/>
            <a:r>
              <a:rPr lang="en-US" dirty="0" smtClean="0"/>
              <a:t>V4 </a:t>
            </a:r>
            <a:r>
              <a:rPr lang="en-US" dirty="0" err="1" smtClean="0"/>
              <a:t>wordt</a:t>
            </a:r>
            <a:r>
              <a:rPr lang="en-US" dirty="0" smtClean="0"/>
              <a:t> </a:t>
            </a:r>
            <a:r>
              <a:rPr lang="en-US" dirty="0" err="1" smtClean="0"/>
              <a:t>samengevoegd</a:t>
            </a:r>
            <a:r>
              <a:rPr lang="en-US" dirty="0" smtClean="0"/>
              <a:t> met HTTP/2</a:t>
            </a:r>
          </a:p>
          <a:p>
            <a:pPr lvl="1"/>
            <a:endParaRPr lang="nl-NL" dirty="0"/>
          </a:p>
          <a:p>
            <a:r>
              <a:rPr lang="nl-NL" dirty="0" smtClean="0"/>
              <a:t>HTTP </a:t>
            </a:r>
            <a:r>
              <a:rPr lang="nl-NL" dirty="0"/>
              <a:t>1.1 </a:t>
            </a:r>
            <a:r>
              <a:rPr lang="nl-NL" dirty="0" smtClean="0"/>
              <a:t>connectie nodig voor normale </a:t>
            </a:r>
            <a:r>
              <a:rPr lang="nl-NL" dirty="0" err="1" smtClean="0"/>
              <a:t>requests</a:t>
            </a:r>
            <a:endParaRPr lang="nl-NL" dirty="0" smtClean="0"/>
          </a:p>
          <a:p>
            <a:pPr lvl="1"/>
            <a:r>
              <a:rPr lang="nl-NL" dirty="0" smtClean="0"/>
              <a:t>HTTP/2 niet</a:t>
            </a:r>
          </a:p>
          <a:p>
            <a:pPr lvl="1"/>
            <a:endParaRPr lang="nl-NL" dirty="0"/>
          </a:p>
          <a:p>
            <a:r>
              <a:rPr lang="nl-NL" dirty="0" smtClean="0"/>
              <a:t>default </a:t>
            </a:r>
            <a:r>
              <a:rPr lang="nl-NL" dirty="0"/>
              <a:t>port 80 &amp; </a:t>
            </a:r>
            <a:r>
              <a:rPr lang="nl-NL" dirty="0" smtClean="0"/>
              <a:t>443</a:t>
            </a:r>
          </a:p>
          <a:p>
            <a:pPr lvl="1"/>
            <a:r>
              <a:rPr lang="nl-NL" dirty="0" smtClean="0"/>
              <a:t>SPDY </a:t>
            </a:r>
            <a:r>
              <a:rPr lang="nl-NL" dirty="0"/>
              <a:t>upgrade </a:t>
            </a:r>
            <a:r>
              <a:rPr lang="nl-NL" dirty="0" smtClean="0"/>
              <a:t>standaard </a:t>
            </a:r>
            <a:r>
              <a:rPr lang="nl-NL" i="1" dirty="0" smtClean="0"/>
              <a:t>alleen</a:t>
            </a:r>
            <a:r>
              <a:rPr lang="nl-NL" dirty="0" smtClean="0"/>
              <a:t> over TLS-</a:t>
            </a:r>
            <a:r>
              <a:rPr lang="nl-NL" dirty="0" err="1" smtClean="0"/>
              <a:t>encrypted</a:t>
            </a:r>
            <a:r>
              <a:rPr lang="nl-NL" dirty="0" smtClean="0"/>
              <a:t> HTTPS!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16</a:t>
            </a:fld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1"/>
            <a:ext cx="28575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24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Doelen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50% </a:t>
            </a:r>
            <a:r>
              <a:rPr lang="en-US" dirty="0" err="1" smtClean="0"/>
              <a:t>reductie</a:t>
            </a:r>
            <a:r>
              <a:rPr lang="en-US" dirty="0" smtClean="0"/>
              <a:t> </a:t>
            </a:r>
            <a:r>
              <a:rPr lang="en-US" dirty="0"/>
              <a:t>in page load </a:t>
            </a:r>
            <a:r>
              <a:rPr lang="en-US" dirty="0" err="1" smtClean="0"/>
              <a:t>tijd</a:t>
            </a:r>
            <a:endParaRPr lang="en-US" dirty="0"/>
          </a:p>
          <a:p>
            <a:r>
              <a:rPr lang="en-US" dirty="0"/>
              <a:t>multiplexing</a:t>
            </a:r>
          </a:p>
          <a:p>
            <a:r>
              <a:rPr lang="en-US" dirty="0" smtClean="0"/>
              <a:t>bi-</a:t>
            </a:r>
            <a:r>
              <a:rPr lang="en-US" dirty="0" err="1" smtClean="0"/>
              <a:t>directioneel</a:t>
            </a:r>
            <a:endParaRPr lang="en-US" dirty="0"/>
          </a:p>
          <a:p>
            <a:r>
              <a:rPr lang="en-US" dirty="0"/>
              <a:t>Request prioritization</a:t>
            </a:r>
          </a:p>
          <a:p>
            <a:r>
              <a:rPr lang="en-US" dirty="0"/>
              <a:t>HTTP header </a:t>
            </a:r>
            <a:r>
              <a:rPr lang="en-US" dirty="0" err="1" smtClean="0"/>
              <a:t>compressie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Advanced:</a:t>
            </a:r>
          </a:p>
          <a:p>
            <a:pPr lvl="1"/>
            <a:r>
              <a:rPr lang="nl-NL" dirty="0"/>
              <a:t>server push: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X-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Associated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-Content</a:t>
            </a:r>
            <a:r>
              <a:rPr lang="nl-NL" dirty="0"/>
              <a:t>: push </a:t>
            </a:r>
            <a:r>
              <a:rPr lang="nl-NL" dirty="0" err="1"/>
              <a:t>statics</a:t>
            </a:r>
            <a:r>
              <a:rPr lang="nl-NL" dirty="0"/>
              <a:t> content </a:t>
            </a:r>
            <a:r>
              <a:rPr lang="nl-NL" i="1" dirty="0" smtClean="0"/>
              <a:t>met</a:t>
            </a:r>
            <a:r>
              <a:rPr lang="nl-NL" dirty="0" smtClean="0"/>
              <a:t> initiële </a:t>
            </a:r>
            <a:r>
              <a:rPr lang="nl-NL" dirty="0"/>
              <a:t>page load</a:t>
            </a:r>
          </a:p>
          <a:p>
            <a:pPr lvl="1"/>
            <a:r>
              <a:rPr lang="nl-NL" dirty="0"/>
              <a:t>server hint: 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X-</a:t>
            </a:r>
            <a:r>
              <a:rPr lang="nl-NL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Subresources</a:t>
            </a:r>
            <a:r>
              <a:rPr lang="nl-NL" dirty="0" smtClean="0"/>
              <a:t>: voorkomt </a:t>
            </a:r>
            <a:r>
              <a:rPr lang="nl-NL" dirty="0"/>
              <a:t>dakpan timing na parsen </a:t>
            </a:r>
            <a:r>
              <a:rPr lang="nl-NL" dirty="0" smtClean="0"/>
              <a:t>HTML/JS/CSS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563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 slow start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1362394"/>
            <a:ext cx="8572500" cy="4503100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757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3" y="1"/>
            <a:ext cx="8175625" cy="889348"/>
          </a:xfrm>
        </p:spPr>
        <p:txBody>
          <a:bodyPr/>
          <a:lstStyle/>
          <a:p>
            <a:r>
              <a:rPr lang="en-US" dirty="0" smtClean="0"/>
              <a:t>HTTP/1.1 vs. SPDY pipelining: </a:t>
            </a:r>
            <a:r>
              <a:rPr lang="en-US" dirty="0" err="1" smtClean="0"/>
              <a:t>hergebruik</a:t>
            </a:r>
            <a:r>
              <a:rPr lang="en-US" dirty="0" smtClean="0"/>
              <a:t> </a:t>
            </a:r>
            <a:r>
              <a:rPr lang="en-US" dirty="0" err="1" smtClean="0"/>
              <a:t>connectie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1162786"/>
            <a:ext cx="8572500" cy="4902316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19</a:t>
            </a:fld>
            <a:endParaRPr lang="nl-NL"/>
          </a:p>
        </p:txBody>
      </p:sp>
      <p:sp>
        <p:nvSpPr>
          <p:cNvPr id="3" name="Rectangle 2"/>
          <p:cNvSpPr/>
          <p:nvPr/>
        </p:nvSpPr>
        <p:spPr bwMode="auto">
          <a:xfrm>
            <a:off x="228600" y="1040130"/>
            <a:ext cx="4514850" cy="522351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20000"/>
              <a:buFontTx/>
              <a:buNone/>
              <a:tabLst/>
            </a:pPr>
            <a:endParaRPr kumimoji="0" lang="nl-NL" sz="14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49140" y="1040130"/>
            <a:ext cx="4358323" cy="5024972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20000"/>
              <a:buFontTx/>
              <a:buNone/>
              <a:tabLst/>
            </a:pPr>
            <a:endParaRPr kumimoji="0" lang="nl-NL" sz="14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49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Introductie</a:t>
            </a:r>
            <a:r>
              <a:rPr lang="en-US" dirty="0" smtClean="0"/>
              <a:t>	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3" y="0"/>
            <a:ext cx="8175625" cy="889348"/>
          </a:xfrm>
        </p:spPr>
        <p:txBody>
          <a:bodyPr/>
          <a:lstStyle/>
          <a:p>
            <a:r>
              <a:rPr lang="en-US" dirty="0" smtClean="0"/>
              <a:t>SPDY support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889348"/>
            <a:ext cx="8572500" cy="4997885"/>
          </a:xfrm>
        </p:spPr>
        <p:txBody>
          <a:bodyPr/>
          <a:lstStyle/>
          <a:p>
            <a:r>
              <a:rPr lang="nl-NL" dirty="0" smtClean="0"/>
              <a:t>Website: </a:t>
            </a:r>
            <a:r>
              <a:rPr lang="nl-NL" dirty="0" smtClean="0">
                <a:hlinkClick r:id="rId2"/>
              </a:rPr>
              <a:t>http</a:t>
            </a:r>
            <a:r>
              <a:rPr lang="nl-NL" dirty="0">
                <a:hlinkClick r:id="rId2"/>
              </a:rPr>
              <a:t>://spdycheck.org</a:t>
            </a:r>
            <a:r>
              <a:rPr lang="nl-NL" dirty="0" smtClean="0">
                <a:hlinkClick r:id="rId2"/>
              </a:rPr>
              <a:t>/</a:t>
            </a:r>
            <a:r>
              <a:rPr lang="nl-NL" dirty="0" smtClean="0"/>
              <a:t> </a:t>
            </a:r>
          </a:p>
          <a:p>
            <a:pPr lvl="1"/>
            <a:r>
              <a:rPr lang="en-US" dirty="0"/>
              <a:t>Google, Facebook, Twitter, </a:t>
            </a:r>
            <a:r>
              <a:rPr lang="en-US" dirty="0" err="1" smtClean="0"/>
              <a:t>Wordpress</a:t>
            </a:r>
            <a:r>
              <a:rPr lang="en-US" dirty="0" smtClean="0"/>
              <a:t>, …</a:t>
            </a:r>
            <a:endParaRPr lang="nl-NL" dirty="0"/>
          </a:p>
          <a:p>
            <a:endParaRPr lang="nl-NL" dirty="0" smtClean="0"/>
          </a:p>
          <a:p>
            <a:r>
              <a:rPr lang="nl-NL" dirty="0" smtClean="0"/>
              <a:t>browsers: </a:t>
            </a:r>
            <a:r>
              <a:rPr lang="nl-NL" dirty="0"/>
              <a:t>Cr, Opera, FF, IE11, Safari, </a:t>
            </a:r>
            <a:r>
              <a:rPr lang="nl-NL" dirty="0" err="1"/>
              <a:t>Amazon</a:t>
            </a:r>
            <a:r>
              <a:rPr lang="nl-NL" dirty="0"/>
              <a:t> </a:t>
            </a:r>
            <a:r>
              <a:rPr lang="nl-NL" dirty="0" err="1" smtClean="0"/>
              <a:t>Silk</a:t>
            </a:r>
            <a:endParaRPr lang="nl-NL" dirty="0"/>
          </a:p>
          <a:p>
            <a:pPr lvl="1"/>
            <a:r>
              <a:rPr lang="nl-NL" dirty="0" smtClean="0"/>
              <a:t>Voor </a:t>
            </a:r>
            <a:r>
              <a:rPr lang="nl-NL" dirty="0" err="1" smtClean="0"/>
              <a:t>Kindle</a:t>
            </a:r>
            <a:r>
              <a:rPr lang="nl-NL" dirty="0" smtClean="0"/>
              <a:t>; ‘</a:t>
            </a:r>
            <a:r>
              <a:rPr lang="nl-NL" dirty="0" err="1" smtClean="0"/>
              <a:t>accellerator</a:t>
            </a:r>
            <a:r>
              <a:rPr lang="nl-NL" dirty="0" smtClean="0"/>
              <a:t>’ </a:t>
            </a:r>
            <a:r>
              <a:rPr lang="nl-NL" dirty="0"/>
              <a:t>via 'AWS proxy</a:t>
            </a:r>
            <a:r>
              <a:rPr lang="nl-NL" dirty="0" smtClean="0"/>
              <a:t>'</a:t>
            </a:r>
            <a:endParaRPr lang="nl-NL" dirty="0"/>
          </a:p>
          <a:p>
            <a:endParaRPr lang="nl-NL" dirty="0" smtClean="0"/>
          </a:p>
          <a:p>
            <a:r>
              <a:rPr lang="nl-NL" dirty="0" smtClean="0"/>
              <a:t>Servers:</a:t>
            </a:r>
          </a:p>
          <a:p>
            <a:pPr lvl="1"/>
            <a:r>
              <a:rPr lang="nl-NL" dirty="0"/>
              <a:t>IIS </a:t>
            </a:r>
            <a:r>
              <a:rPr lang="nl-NL" i="1" dirty="0" smtClean="0"/>
              <a:t>niet</a:t>
            </a:r>
            <a:endParaRPr lang="nl-NL" i="1" dirty="0"/>
          </a:p>
          <a:p>
            <a:pPr lvl="1"/>
            <a:r>
              <a:rPr lang="nl-NL" dirty="0"/>
              <a:t>Tomcat8</a:t>
            </a:r>
          </a:p>
          <a:p>
            <a:pPr lvl="1"/>
            <a:r>
              <a:rPr lang="nl-NL" dirty="0"/>
              <a:t>Jetty9</a:t>
            </a:r>
          </a:p>
          <a:p>
            <a:pPr lvl="1"/>
            <a:r>
              <a:rPr lang="nl-NL" dirty="0"/>
              <a:t>Netty3.3.1</a:t>
            </a:r>
          </a:p>
          <a:p>
            <a:pPr lvl="1"/>
            <a:r>
              <a:rPr lang="nl-NL" dirty="0" err="1"/>
              <a:t>Nginx</a:t>
            </a:r>
            <a:endParaRPr lang="nl-NL" dirty="0"/>
          </a:p>
          <a:p>
            <a:pPr lvl="1"/>
            <a:r>
              <a:rPr lang="nl-NL" dirty="0" smtClean="0"/>
              <a:t>Grizzly2.3: “</a:t>
            </a:r>
            <a:r>
              <a:rPr lang="nl-NL" dirty="0" err="1" smtClean="0"/>
              <a:t>highly</a:t>
            </a:r>
            <a:r>
              <a:rPr lang="nl-NL" dirty="0" smtClean="0"/>
              <a:t> </a:t>
            </a:r>
            <a:r>
              <a:rPr lang="nl-NL" dirty="0" err="1"/>
              <a:t>scalable</a:t>
            </a:r>
            <a:r>
              <a:rPr lang="nl-NL" dirty="0"/>
              <a:t> NIO-</a:t>
            </a:r>
            <a:r>
              <a:rPr lang="nl-NL" dirty="0" err="1"/>
              <a:t>based</a:t>
            </a:r>
            <a:r>
              <a:rPr lang="nl-NL" dirty="0"/>
              <a:t> server </a:t>
            </a:r>
            <a:r>
              <a:rPr lang="nl-NL" dirty="0" err="1" smtClean="0"/>
              <a:t>framework</a:t>
            </a:r>
            <a:r>
              <a:rPr lang="nl-NL" dirty="0" smtClean="0"/>
              <a:t>” -  GlassFish4</a:t>
            </a:r>
            <a:endParaRPr lang="nl-NL" dirty="0"/>
          </a:p>
          <a:p>
            <a:pPr lvl="1"/>
            <a:r>
              <a:rPr lang="nl-NL" dirty="0" err="1"/>
              <a:t>BigIP</a:t>
            </a:r>
            <a:r>
              <a:rPr lang="nl-NL" dirty="0"/>
              <a:t> F5 load </a:t>
            </a:r>
            <a:r>
              <a:rPr lang="nl-NL" dirty="0" err="1"/>
              <a:t>balancers</a:t>
            </a:r>
            <a:endParaRPr lang="nl-NL" dirty="0"/>
          </a:p>
          <a:p>
            <a:pPr lvl="1"/>
            <a:r>
              <a:rPr lang="nl-NL" dirty="0"/>
              <a:t>Apache </a:t>
            </a:r>
            <a:r>
              <a:rPr lang="nl-NL" dirty="0" err="1"/>
              <a:t>httpd</a:t>
            </a:r>
            <a:r>
              <a:rPr lang="nl-NL" dirty="0"/>
              <a:t> 2.2 </a:t>
            </a:r>
            <a:r>
              <a:rPr lang="nl-NL" dirty="0" err="1"/>
              <a:t>mod_spdy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672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HTTP/2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future moving in!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60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HTTP/2 (“</a:t>
            </a:r>
            <a:r>
              <a:rPr lang="en-US" dirty="0" err="1" smtClean="0"/>
              <a:t>HTTPbis</a:t>
            </a:r>
            <a:r>
              <a:rPr lang="en-US" dirty="0" smtClean="0"/>
              <a:t>” / “h2”)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</a:t>
            </a:r>
            <a:r>
              <a:rPr lang="en-US" dirty="0" smtClean="0"/>
              <a:t>1.1: </a:t>
            </a:r>
            <a:r>
              <a:rPr lang="en-US" dirty="0" smtClean="0">
                <a:hlinkClick r:id="rId3"/>
              </a:rPr>
              <a:t>RFC 2616</a:t>
            </a:r>
            <a:r>
              <a:rPr lang="en-US" dirty="0" smtClean="0"/>
              <a:t>, 1999</a:t>
            </a:r>
          </a:p>
          <a:p>
            <a:endParaRPr lang="en-US" dirty="0"/>
          </a:p>
          <a:p>
            <a:r>
              <a:rPr lang="en-US" dirty="0" smtClean="0"/>
              <a:t>Mei-2015: </a:t>
            </a:r>
            <a:r>
              <a:rPr lang="en-US" dirty="0" smtClean="0">
                <a:hlinkClick r:id="rId4"/>
              </a:rPr>
              <a:t>final RFC 7540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HTTP/2</a:t>
            </a:r>
            <a:r>
              <a:rPr lang="en-US" dirty="0" smtClean="0"/>
              <a:t> spec (</a:t>
            </a:r>
            <a:r>
              <a:rPr lang="en-US" dirty="0" smtClean="0">
                <a:hlinkClick r:id="rId6"/>
              </a:rPr>
              <a:t>Wikipedia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err="1" smtClean="0"/>
              <a:t>Doel</a:t>
            </a:r>
            <a:r>
              <a:rPr lang="en-US" dirty="0" smtClean="0"/>
              <a:t>: </a:t>
            </a:r>
            <a:r>
              <a:rPr lang="en-US" dirty="0" err="1" smtClean="0"/>
              <a:t>verklein</a:t>
            </a:r>
            <a:r>
              <a:rPr lang="en-US" dirty="0" smtClean="0"/>
              <a:t> latency en </a:t>
            </a:r>
            <a:r>
              <a:rPr lang="en-US" dirty="0" err="1" smtClean="0"/>
              <a:t>network&amp;server</a:t>
            </a:r>
            <a:r>
              <a:rPr lang="en-US" dirty="0" smtClean="0"/>
              <a:t> resource-</a:t>
            </a:r>
            <a:r>
              <a:rPr lang="en-US" dirty="0" err="1" smtClean="0"/>
              <a:t>gebruik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Gebaseerd</a:t>
            </a:r>
            <a:r>
              <a:rPr lang="en-US" dirty="0" smtClean="0"/>
              <a:t> op SPDY</a:t>
            </a:r>
          </a:p>
          <a:p>
            <a:endParaRPr lang="en-US" dirty="0"/>
          </a:p>
          <a:p>
            <a:r>
              <a:rPr lang="en-US" dirty="0" err="1" smtClean="0"/>
              <a:t>Grotendeels</a:t>
            </a:r>
            <a:r>
              <a:rPr lang="en-US" dirty="0" smtClean="0"/>
              <a:t> </a:t>
            </a:r>
            <a:r>
              <a:rPr lang="en-US" dirty="0" err="1" smtClean="0"/>
              <a:t>gelijk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HTTP/1.1</a:t>
            </a:r>
          </a:p>
          <a:p>
            <a:pPr lvl="1"/>
            <a:r>
              <a:rPr lang="en-US" dirty="0" err="1" smtClean="0"/>
              <a:t>Gewoon</a:t>
            </a:r>
            <a:r>
              <a:rPr lang="en-US" dirty="0" smtClean="0"/>
              <a:t> </a:t>
            </a:r>
            <a:r>
              <a:rPr lang="en-US" dirty="0" err="1" smtClean="0"/>
              <a:t>poort</a:t>
            </a:r>
            <a:r>
              <a:rPr lang="en-US" dirty="0" smtClean="0"/>
              <a:t> </a:t>
            </a:r>
            <a:r>
              <a:rPr lang="en-US" dirty="0"/>
              <a:t>80 &amp; </a:t>
            </a:r>
            <a:r>
              <a:rPr lang="en-US" dirty="0" smtClean="0"/>
              <a:t>443</a:t>
            </a:r>
          </a:p>
          <a:p>
            <a:pPr lvl="1"/>
            <a:r>
              <a:rPr lang="en-US" dirty="0" err="1" smtClean="0"/>
              <a:t>Bekende</a:t>
            </a:r>
            <a:r>
              <a:rPr lang="en-US" dirty="0" smtClean="0"/>
              <a:t> methods</a:t>
            </a:r>
            <a:endParaRPr lang="en-US" dirty="0"/>
          </a:p>
          <a:p>
            <a:pPr lvl="1"/>
            <a:r>
              <a:rPr lang="en-US" dirty="0" err="1" smtClean="0"/>
              <a:t>Gebruik</a:t>
            </a:r>
            <a:r>
              <a:rPr lang="en-US" dirty="0" smtClean="0"/>
              <a:t> van </a:t>
            </a:r>
            <a:r>
              <a:rPr lang="en-US" dirty="0" err="1" smtClean="0"/>
              <a:t>onderliggende</a:t>
            </a:r>
            <a:r>
              <a:rPr lang="en-US" dirty="0" smtClean="0"/>
              <a:t> TCP </a:t>
            </a:r>
            <a:r>
              <a:rPr lang="en-US" dirty="0" err="1" smtClean="0"/>
              <a:t>verbinding</a:t>
            </a:r>
            <a:r>
              <a:rPr lang="en-US" dirty="0" smtClean="0"/>
              <a:t> </a:t>
            </a:r>
            <a:r>
              <a:rPr lang="en-US" u="sng" dirty="0" err="1" smtClean="0"/>
              <a:t>compleet</a:t>
            </a:r>
            <a:r>
              <a:rPr lang="en-US" u="sng" dirty="0" smtClean="0"/>
              <a:t> </a:t>
            </a:r>
            <a:r>
              <a:rPr lang="en-US" u="sng" dirty="0" err="1" smtClean="0"/>
              <a:t>herzien</a:t>
            </a:r>
            <a:endParaRPr lang="en-US" u="sng" dirty="0" smtClean="0"/>
          </a:p>
          <a:p>
            <a:pPr lvl="2"/>
            <a:r>
              <a:rPr lang="en-US" dirty="0" smtClean="0"/>
              <a:t>“over the wire”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22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3390" y="1"/>
            <a:ext cx="488061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5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(1/2)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Binair</a:t>
            </a:r>
            <a:r>
              <a:rPr lang="en-US" dirty="0" smtClean="0"/>
              <a:t> </a:t>
            </a:r>
            <a:r>
              <a:rPr lang="en-US" dirty="0" err="1" smtClean="0"/>
              <a:t>i.p.v</a:t>
            </a:r>
            <a:r>
              <a:rPr lang="en-US" dirty="0" smtClean="0"/>
              <a:t>. text-based</a:t>
            </a:r>
          </a:p>
          <a:p>
            <a:endParaRPr lang="nl-NL" dirty="0" smtClean="0"/>
          </a:p>
          <a:p>
            <a:r>
              <a:rPr lang="nl-NL" dirty="0" smtClean="0"/>
              <a:t>transparente ‘upgrade’ </a:t>
            </a:r>
            <a:r>
              <a:rPr lang="nl-NL" dirty="0"/>
              <a:t>als browser &amp; server </a:t>
            </a:r>
            <a:r>
              <a:rPr lang="nl-NL" dirty="0" smtClean="0"/>
              <a:t>allebei HTTP/2 begrijpen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header compression (HPACK) &amp; </a:t>
            </a:r>
            <a:r>
              <a:rPr lang="en-US" i="1" dirty="0" err="1" smtClean="0"/>
              <a:t>verplichte</a:t>
            </a:r>
            <a:r>
              <a:rPr lang="en-US" dirty="0" smtClean="0"/>
              <a:t> data </a:t>
            </a:r>
            <a:r>
              <a:rPr lang="en-US" dirty="0" err="1" smtClean="0"/>
              <a:t>compressie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server push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23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494" y="1"/>
            <a:ext cx="6658506" cy="124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2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(2/2)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request-response multiplexing</a:t>
            </a:r>
          </a:p>
          <a:p>
            <a:pPr lvl="2"/>
            <a:r>
              <a:rPr lang="en-US" dirty="0" err="1" smtClean="0"/>
              <a:t>Meerdere</a:t>
            </a:r>
            <a:r>
              <a:rPr lang="en-US" dirty="0" smtClean="0"/>
              <a:t> </a:t>
            </a:r>
            <a:r>
              <a:rPr lang="en-US" dirty="0" err="1" smtClean="0"/>
              <a:t>openstaande</a:t>
            </a:r>
            <a:r>
              <a:rPr lang="en-US" dirty="0" smtClean="0"/>
              <a:t> requests</a:t>
            </a:r>
          </a:p>
          <a:p>
            <a:pPr lvl="2"/>
            <a:r>
              <a:rPr lang="en-US" dirty="0" smtClean="0"/>
              <a:t>Response </a:t>
            </a:r>
            <a:r>
              <a:rPr lang="en-US" dirty="0" err="1" smtClean="0"/>
              <a:t>komt</a:t>
            </a:r>
            <a:r>
              <a:rPr lang="en-US" dirty="0" smtClean="0"/>
              <a:t> </a:t>
            </a:r>
            <a:r>
              <a:rPr lang="en-US" dirty="0" err="1" smtClean="0"/>
              <a:t>meteen</a:t>
            </a:r>
            <a:r>
              <a:rPr lang="en-US" dirty="0" smtClean="0"/>
              <a:t> </a:t>
            </a:r>
            <a:r>
              <a:rPr lang="en-US" dirty="0" err="1" smtClean="0"/>
              <a:t>binnen</a:t>
            </a:r>
            <a:r>
              <a:rPr lang="en-US" dirty="0" smtClean="0"/>
              <a:t> </a:t>
            </a:r>
            <a:r>
              <a:rPr lang="en-US" dirty="0" err="1" smtClean="0"/>
              <a:t>wanneer</a:t>
            </a:r>
            <a:r>
              <a:rPr lang="en-US" dirty="0" smtClean="0"/>
              <a:t> </a:t>
            </a:r>
            <a:r>
              <a:rPr lang="en-US" dirty="0" err="1" smtClean="0"/>
              <a:t>beschikbaar</a:t>
            </a:r>
            <a:endParaRPr lang="en-US" dirty="0" smtClean="0"/>
          </a:p>
          <a:p>
            <a:pPr lvl="2"/>
            <a:r>
              <a:rPr lang="en-US" dirty="0" smtClean="0"/>
              <a:t>1 </a:t>
            </a:r>
            <a:r>
              <a:rPr lang="en-US" dirty="0" err="1" smtClean="0"/>
              <a:t>connectie</a:t>
            </a:r>
            <a:r>
              <a:rPr lang="en-US" dirty="0" smtClean="0"/>
              <a:t> per server is </a:t>
            </a:r>
            <a:r>
              <a:rPr lang="en-US" dirty="0" err="1" smtClean="0"/>
              <a:t>voldoende</a:t>
            </a:r>
            <a:r>
              <a:rPr lang="en-US" dirty="0" smtClean="0"/>
              <a:t> – </a:t>
            </a:r>
            <a:r>
              <a:rPr lang="en-US" dirty="0" err="1" smtClean="0"/>
              <a:t>geen</a:t>
            </a:r>
            <a:r>
              <a:rPr lang="en-US" dirty="0" smtClean="0"/>
              <a:t> connection pool </a:t>
            </a:r>
            <a:r>
              <a:rPr lang="en-US" dirty="0" err="1" smtClean="0"/>
              <a:t>nodig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 smtClean="0"/>
          </a:p>
          <a:p>
            <a:r>
              <a:rPr lang="nl-NL" dirty="0"/>
              <a:t>prioriteit en onderlinge afhankelijkheid </a:t>
            </a:r>
            <a:r>
              <a:rPr lang="nl-NL" dirty="0" smtClean="0"/>
              <a:t>instelbaar</a:t>
            </a:r>
          </a:p>
          <a:p>
            <a:pPr lvl="1"/>
            <a:r>
              <a:rPr lang="nl-NL" dirty="0" smtClean="0"/>
              <a:t>optionele </a:t>
            </a:r>
            <a:r>
              <a:rPr lang="nl-NL" dirty="0"/>
              <a:t>hint naar de server</a:t>
            </a:r>
            <a:endParaRPr lang="en-US" dirty="0"/>
          </a:p>
          <a:p>
            <a:endParaRPr lang="en-US" i="1" dirty="0" smtClean="0"/>
          </a:p>
          <a:p>
            <a:r>
              <a:rPr lang="en-US" i="1" dirty="0" err="1" smtClean="0"/>
              <a:t>Altijd</a:t>
            </a:r>
            <a:r>
              <a:rPr lang="en-US" dirty="0" smtClean="0"/>
              <a:t> HTTPS</a:t>
            </a:r>
          </a:p>
          <a:p>
            <a:pPr lvl="1"/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officieel</a:t>
            </a:r>
            <a:r>
              <a:rPr lang="en-US" dirty="0" smtClean="0"/>
              <a:t> </a:t>
            </a:r>
            <a:r>
              <a:rPr lang="en-US" dirty="0" err="1" smtClean="0"/>
              <a:t>vastgelegd</a:t>
            </a:r>
            <a:r>
              <a:rPr lang="en-US" dirty="0" smtClean="0"/>
              <a:t>, maar </a:t>
            </a:r>
            <a:r>
              <a:rPr lang="en-US" dirty="0" err="1" smtClean="0"/>
              <a:t>wel</a:t>
            </a:r>
            <a:r>
              <a:rPr lang="en-US" dirty="0" smtClean="0"/>
              <a:t> in </a:t>
            </a:r>
            <a:r>
              <a:rPr lang="en-US" i="1" dirty="0" err="1" smtClean="0"/>
              <a:t>bijna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browsers </a:t>
            </a:r>
            <a:r>
              <a:rPr lang="en-US" dirty="0" err="1" smtClean="0"/>
              <a:t>afgedwongen</a:t>
            </a:r>
            <a:endParaRPr lang="en-US" dirty="0"/>
          </a:p>
          <a:p>
            <a:pPr lvl="1"/>
            <a:r>
              <a:rPr lang="en-US" dirty="0" smtClean="0"/>
              <a:t>TLS1.2 met ALPN Extension</a:t>
            </a:r>
            <a:br>
              <a:rPr lang="en-US" dirty="0" smtClean="0"/>
            </a:br>
            <a:endParaRPr lang="en-US" i="1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494" y="1"/>
            <a:ext cx="6658506" cy="124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TCP connection; multiple streams</a:t>
            </a:r>
          </a:p>
          <a:p>
            <a:r>
              <a:rPr lang="en-US" dirty="0" smtClean="0"/>
              <a:t>Frames: header, data, settings &amp; 7 </a:t>
            </a:r>
            <a:r>
              <a:rPr lang="en-US" dirty="0" err="1" smtClean="0"/>
              <a:t>andere</a:t>
            </a:r>
            <a:endParaRPr lang="en-US" dirty="0" smtClean="0"/>
          </a:p>
          <a:p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/>
              <a:t>o</a:t>
            </a:r>
            <a:r>
              <a:rPr lang="en-US" dirty="0" err="1" smtClean="0"/>
              <a:t>pgesplitst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ze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groot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endParaRPr lang="en-US" dirty="0" smtClean="0"/>
          </a:p>
          <a:p>
            <a:r>
              <a:rPr lang="en-US" dirty="0" err="1" smtClean="0"/>
              <a:t>Correlatie</a:t>
            </a:r>
            <a:r>
              <a:rPr lang="en-US" dirty="0" smtClean="0"/>
              <a:t> </a:t>
            </a:r>
            <a:r>
              <a:rPr lang="en-US" dirty="0" err="1" smtClean="0"/>
              <a:t>o.b.v</a:t>
            </a:r>
            <a:r>
              <a:rPr lang="en-US" dirty="0" smtClean="0"/>
              <a:t>. stream id</a:t>
            </a:r>
          </a:p>
          <a:p>
            <a:r>
              <a:rPr lang="en-US" dirty="0" err="1" smtClean="0"/>
              <a:t>Verder</a:t>
            </a:r>
            <a:r>
              <a:rPr lang="en-US" dirty="0" smtClean="0"/>
              <a:t> unordered; </a:t>
            </a:r>
            <a:r>
              <a:rPr lang="en-US" dirty="0" err="1" smtClean="0"/>
              <a:t>vgl</a:t>
            </a:r>
            <a:r>
              <a:rPr lang="en-US" dirty="0" smtClean="0"/>
              <a:t>. TCP</a:t>
            </a:r>
          </a:p>
          <a:p>
            <a:r>
              <a:rPr lang="en-US" dirty="0" smtClean="0"/>
              <a:t>Flow control</a:t>
            </a:r>
          </a:p>
          <a:p>
            <a:r>
              <a:rPr lang="en-US" dirty="0" err="1" smtClean="0"/>
              <a:t>Prio</a:t>
            </a:r>
            <a:r>
              <a:rPr lang="en-US" dirty="0" smtClean="0"/>
              <a:t>: client </a:t>
            </a:r>
            <a:r>
              <a:rPr lang="en-US" dirty="0" err="1" smtClean="0"/>
              <a:t>stuurt</a:t>
            </a:r>
            <a:r>
              <a:rPr lang="en-US" dirty="0" smtClean="0"/>
              <a:t> dependent stream id </a:t>
            </a:r>
            <a:r>
              <a:rPr lang="en-US" dirty="0" err="1" smtClean="0"/>
              <a:t>en</a:t>
            </a:r>
            <a:r>
              <a:rPr lang="en-US" dirty="0" smtClean="0"/>
              <a:t> weight</a:t>
            </a:r>
          </a:p>
          <a:p>
            <a:r>
              <a:rPr lang="en-US" dirty="0" smtClean="0"/>
              <a:t>Server push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trager</a:t>
            </a:r>
            <a:r>
              <a:rPr lang="en-US" dirty="0" smtClean="0"/>
              <a:t> </a:t>
            </a:r>
            <a:r>
              <a:rPr lang="en-US" dirty="0" err="1" smtClean="0"/>
              <a:t>werken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client de resources al </a:t>
            </a:r>
            <a:r>
              <a:rPr lang="en-US" dirty="0" err="1" smtClean="0"/>
              <a:t>heeft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ze</a:t>
            </a:r>
            <a:r>
              <a:rPr lang="en-US" dirty="0" smtClean="0"/>
              <a:t> </a:t>
            </a:r>
            <a:r>
              <a:rPr lang="en-US" dirty="0" err="1" smtClean="0"/>
              <a:t>allemaal</a:t>
            </a:r>
            <a:r>
              <a:rPr lang="en-US" dirty="0" smtClean="0"/>
              <a:t> </a:t>
            </a:r>
            <a:r>
              <a:rPr lang="en-US" dirty="0" err="1" smtClean="0"/>
              <a:t>gaat</a:t>
            </a:r>
            <a:r>
              <a:rPr lang="en-US" dirty="0" smtClean="0"/>
              <a:t> </a:t>
            </a:r>
            <a:r>
              <a:rPr lang="en-US" dirty="0" err="1" smtClean="0"/>
              <a:t>cancellen</a:t>
            </a:r>
            <a:endParaRPr lang="en-US" dirty="0" smtClean="0"/>
          </a:p>
          <a:p>
            <a:pPr lvl="1"/>
            <a:r>
              <a:rPr lang="en-US" dirty="0" err="1" smtClean="0"/>
              <a:t>Push_promise</a:t>
            </a:r>
            <a:r>
              <a:rPr lang="en-US" dirty="0" smtClean="0"/>
              <a:t> </a:t>
            </a:r>
            <a:r>
              <a:rPr lang="en-US" i="1" dirty="0" err="1" smtClean="0"/>
              <a:t>moet</a:t>
            </a:r>
            <a:r>
              <a:rPr lang="en-US" dirty="0" smtClean="0"/>
              <a:t> </a:t>
            </a:r>
            <a:r>
              <a:rPr lang="en-US" dirty="0" err="1" smtClean="0"/>
              <a:t>eerder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‘</a:t>
            </a:r>
            <a:r>
              <a:rPr lang="en-US" dirty="0" err="1" smtClean="0"/>
              <a:t>echte</a:t>
            </a:r>
            <a:r>
              <a:rPr lang="en-US" dirty="0" smtClean="0"/>
              <a:t>’ response </a:t>
            </a:r>
            <a:r>
              <a:rPr lang="en-US" dirty="0" err="1" smtClean="0"/>
              <a:t>gestuurd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 om race condition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r>
              <a:rPr lang="en-US" dirty="0" smtClean="0"/>
              <a:t>!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982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HTTP/2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26</a:t>
            </a:fld>
            <a:endParaRPr lang="nl-N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1" b="7165"/>
          <a:stretch/>
        </p:blipFill>
        <p:spPr bwMode="auto">
          <a:xfrm>
            <a:off x="596939" y="2277374"/>
            <a:ext cx="8098489" cy="250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93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Multiplexing: interleaved </a:t>
            </a:r>
            <a:r>
              <a:rPr lang="en-US" dirty="0" smtClean="0"/>
              <a:t>streams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27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68" y="1616364"/>
            <a:ext cx="8255889" cy="39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Gevolgen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developers (1/2)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032821"/>
            <a:ext cx="8572500" cy="5199721"/>
          </a:xfrm>
        </p:spPr>
        <p:txBody>
          <a:bodyPr/>
          <a:lstStyle/>
          <a:p>
            <a:r>
              <a:rPr lang="en-US" dirty="0" err="1" smtClean="0"/>
              <a:t>Initieel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veel</a:t>
            </a:r>
            <a:endParaRPr lang="en-US" dirty="0" smtClean="0"/>
          </a:p>
          <a:p>
            <a:pPr lvl="1"/>
            <a:r>
              <a:rPr lang="en-US" dirty="0" smtClean="0"/>
              <a:t>GET, POST, etc. </a:t>
            </a:r>
            <a:r>
              <a:rPr lang="en-US" dirty="0" err="1" smtClean="0"/>
              <a:t>zoals</a:t>
            </a:r>
            <a:r>
              <a:rPr lang="en-US" dirty="0" smtClean="0"/>
              <a:t> </a:t>
            </a:r>
            <a:r>
              <a:rPr lang="en-US" dirty="0" err="1" smtClean="0"/>
              <a:t>bekend</a:t>
            </a:r>
            <a:endParaRPr lang="en-US" dirty="0" smtClean="0"/>
          </a:p>
          <a:p>
            <a:pPr lvl="1"/>
            <a:r>
              <a:rPr lang="en-US" dirty="0" err="1" smtClean="0"/>
              <a:t>Binair</a:t>
            </a:r>
            <a:r>
              <a:rPr lang="en-US" dirty="0" smtClean="0"/>
              <a:t> =&gt; HTTP/2-capable tools </a:t>
            </a:r>
            <a:r>
              <a:rPr lang="en-US" dirty="0" err="1" smtClean="0"/>
              <a:t>nodig</a:t>
            </a:r>
            <a:r>
              <a:rPr lang="en-US" dirty="0" smtClean="0"/>
              <a:t> (Wireshark, curl, </a:t>
            </a:r>
            <a:r>
              <a:rPr lang="en-US" dirty="0" err="1" smtClean="0"/>
              <a:t>wget</a:t>
            </a:r>
            <a:r>
              <a:rPr lang="en-US" dirty="0" smtClean="0"/>
              <a:t>, ..)</a:t>
            </a:r>
          </a:p>
          <a:p>
            <a:pPr lvl="1"/>
            <a:endParaRPr lang="en-US" dirty="0"/>
          </a:p>
          <a:p>
            <a:r>
              <a:rPr lang="en-US" dirty="0" err="1" smtClean="0"/>
              <a:t>Blijven</a:t>
            </a:r>
            <a:r>
              <a:rPr lang="en-US" dirty="0" smtClean="0"/>
              <a:t> </a:t>
            </a:r>
            <a:r>
              <a:rPr lang="en-US" dirty="0" err="1" smtClean="0"/>
              <a:t>nuttige</a:t>
            </a:r>
            <a:r>
              <a:rPr lang="en-US" dirty="0" smtClean="0"/>
              <a:t> </a:t>
            </a:r>
            <a:r>
              <a:rPr lang="en-US" dirty="0" smtClean="0"/>
              <a:t>speedups: (</a:t>
            </a:r>
            <a:r>
              <a:rPr lang="en-US" dirty="0" err="1" smtClean="0"/>
              <a:t>m.n</a:t>
            </a:r>
            <a:r>
              <a:rPr lang="en-US" dirty="0" smtClean="0"/>
              <a:t>. </a:t>
            </a:r>
            <a:r>
              <a:rPr lang="en-US" dirty="0" err="1" smtClean="0"/>
              <a:t>voor</a:t>
            </a:r>
            <a:r>
              <a:rPr lang="en-US" dirty="0" smtClean="0"/>
              <a:t> frontend code)</a:t>
            </a:r>
            <a:endParaRPr lang="en-US" dirty="0" smtClean="0"/>
          </a:p>
          <a:p>
            <a:pPr lvl="1"/>
            <a:r>
              <a:rPr lang="en-US" dirty="0" smtClean="0"/>
              <a:t>Static content op CDN</a:t>
            </a:r>
          </a:p>
          <a:p>
            <a:pPr lvl="1"/>
            <a:r>
              <a:rPr lang="en-US" dirty="0" err="1" smtClean="0"/>
              <a:t>Minimaliseer</a:t>
            </a:r>
            <a:r>
              <a:rPr lang="en-US" dirty="0" smtClean="0"/>
              <a:t> DNS lookups</a:t>
            </a:r>
          </a:p>
          <a:p>
            <a:pPr lvl="1"/>
            <a:r>
              <a:rPr lang="en-US" dirty="0" smtClean="0"/>
              <a:t>CSS include </a:t>
            </a:r>
            <a:r>
              <a:rPr lang="en-US" dirty="0" err="1" smtClean="0"/>
              <a:t>bovenaan</a:t>
            </a:r>
            <a:endParaRPr lang="en-US" dirty="0" smtClean="0"/>
          </a:p>
          <a:p>
            <a:pPr lvl="1"/>
            <a:r>
              <a:rPr lang="en-US" dirty="0" smtClean="0"/>
              <a:t>JS include </a:t>
            </a:r>
            <a:r>
              <a:rPr lang="en-US" dirty="0" err="1" smtClean="0"/>
              <a:t>onderin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28</a:t>
            </a:fld>
            <a:endParaRPr lang="nl-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"/>
            <a:ext cx="2286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91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Gevolgen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developers (2/2)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032821"/>
            <a:ext cx="8572500" cy="5199721"/>
          </a:xfrm>
        </p:spPr>
        <p:txBody>
          <a:bodyPr/>
          <a:lstStyle/>
          <a:p>
            <a:r>
              <a:rPr lang="en-US" dirty="0" smtClean="0"/>
              <a:t>Worden </a:t>
            </a:r>
            <a:r>
              <a:rPr lang="en-US" dirty="0" err="1" smtClean="0"/>
              <a:t>overbodige</a:t>
            </a:r>
            <a:r>
              <a:rPr lang="en-US" dirty="0" smtClean="0"/>
              <a:t> </a:t>
            </a:r>
            <a:r>
              <a:rPr lang="en-US" dirty="0" smtClean="0"/>
              <a:t>frontend speedups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Image sprites (multiplexing)</a:t>
            </a:r>
          </a:p>
          <a:p>
            <a:pPr lvl="1"/>
            <a:r>
              <a:rPr lang="en-US" dirty="0" smtClean="0"/>
              <a:t>Minifying statics &amp; HTML (compression built-in)</a:t>
            </a:r>
          </a:p>
          <a:p>
            <a:pPr lvl="1"/>
            <a:r>
              <a:rPr lang="en-US" dirty="0" smtClean="0"/>
              <a:t>Domain </a:t>
            </a:r>
            <a:r>
              <a:rPr lang="en-US" dirty="0" err="1" smtClean="0"/>
              <a:t>sharding</a:t>
            </a:r>
            <a:r>
              <a:rPr lang="en-US" dirty="0" smtClean="0"/>
              <a:t> (</a:t>
            </a:r>
            <a:r>
              <a:rPr lang="en-US" dirty="0" err="1" smtClean="0"/>
              <a:t>verdelen</a:t>
            </a:r>
            <a:r>
              <a:rPr lang="en-US" dirty="0" smtClean="0"/>
              <a:t> statics over </a:t>
            </a:r>
            <a:r>
              <a:rPr lang="en-US" dirty="0" err="1" smtClean="0"/>
              <a:t>meerderen</a:t>
            </a:r>
            <a:r>
              <a:rPr lang="en-US" dirty="0" smtClean="0"/>
              <a:t> hostnames)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Nieuw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Server push: </a:t>
            </a:r>
            <a:r>
              <a:rPr lang="en-US" dirty="0" err="1" smtClean="0"/>
              <a:t>stuur</a:t>
            </a:r>
            <a:r>
              <a:rPr lang="en-US" dirty="0" smtClean="0"/>
              <a:t> </a:t>
            </a:r>
            <a:r>
              <a:rPr lang="en-US" dirty="0" err="1" smtClean="0"/>
              <a:t>bijv</a:t>
            </a:r>
            <a:r>
              <a:rPr lang="en-US" dirty="0" smtClean="0"/>
              <a:t>. CSS &amp; JS </a:t>
            </a:r>
            <a:r>
              <a:rPr lang="en-US" dirty="0" err="1" smtClean="0"/>
              <a:t>mee</a:t>
            </a:r>
            <a:r>
              <a:rPr lang="en-US" dirty="0" smtClean="0"/>
              <a:t> in GET /index.html request</a:t>
            </a:r>
          </a:p>
          <a:p>
            <a:pPr lvl="1"/>
            <a:r>
              <a:rPr lang="en-US" dirty="0" smtClean="0"/>
              <a:t>Early adopters: SEO </a:t>
            </a:r>
            <a:r>
              <a:rPr lang="en-US" dirty="0" err="1" smtClean="0"/>
              <a:t>voordeel</a:t>
            </a:r>
            <a:r>
              <a:rPr lang="en-US" dirty="0" smtClean="0"/>
              <a:t>!</a:t>
            </a:r>
          </a:p>
          <a:p>
            <a:pPr lvl="1"/>
            <a:endParaRPr lang="en-US" dirty="0"/>
          </a:p>
          <a:p>
            <a:pPr marL="266700" lvl="1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29</a:t>
            </a:fld>
            <a:endParaRPr lang="nl-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"/>
            <a:ext cx="2286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01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</a:t>
            </a:r>
            <a:r>
              <a:rPr lang="en-US" dirty="0" err="1" smtClean="0"/>
              <a:t>voorstellen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114815"/>
            <a:ext cx="8572500" cy="5180477"/>
          </a:xfrm>
        </p:spPr>
        <p:txBody>
          <a:bodyPr/>
          <a:lstStyle/>
          <a:p>
            <a:r>
              <a:rPr lang="en-US" dirty="0" err="1" smtClean="0"/>
              <a:t>Hedzer</a:t>
            </a:r>
            <a:r>
              <a:rPr lang="en-US" dirty="0" smtClean="0"/>
              <a:t> Westra</a:t>
            </a:r>
          </a:p>
          <a:p>
            <a:endParaRPr lang="en-US" dirty="0" smtClean="0"/>
          </a:p>
          <a:p>
            <a:r>
              <a:rPr lang="en-US" dirty="0" smtClean="0"/>
              <a:t>J-Tech ICT Consultant</a:t>
            </a:r>
          </a:p>
          <a:p>
            <a:r>
              <a:rPr lang="en-US" dirty="0" smtClean="0"/>
              <a:t>Rabobank: </a:t>
            </a:r>
            <a:r>
              <a:rPr lang="en-US" dirty="0" err="1" smtClean="0"/>
              <a:t>Dev</a:t>
            </a:r>
            <a:r>
              <a:rPr lang="en-US" dirty="0" err="1" smtClean="0">
                <a:solidFill>
                  <a:srgbClr val="B2B2B2"/>
                </a:solidFill>
              </a:rPr>
              <a:t>Ops</a:t>
            </a:r>
            <a:r>
              <a:rPr lang="en-US" dirty="0" err="1" smtClean="0"/>
              <a:t>’er</a:t>
            </a:r>
            <a:endParaRPr lang="en-US" dirty="0" smtClean="0"/>
          </a:p>
          <a:p>
            <a:r>
              <a:rPr lang="en-US" dirty="0" err="1" smtClean="0"/>
              <a:t>Sinds</a:t>
            </a:r>
            <a:r>
              <a:rPr lang="en-US" dirty="0" smtClean="0"/>
              <a:t> 2005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Ordina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06-</a:t>
            </a:r>
            <a:r>
              <a:rPr lang="nl-NL" dirty="0" smtClean="0"/>
              <a:t>12074798</a:t>
            </a:r>
          </a:p>
          <a:p>
            <a:r>
              <a:rPr lang="nl-NL" dirty="0" smtClean="0">
                <a:hlinkClick r:id="rId3"/>
              </a:rPr>
              <a:t>hedzer.westra@ordina.nl</a:t>
            </a:r>
            <a:endParaRPr lang="nl-NL" dirty="0" smtClean="0"/>
          </a:p>
          <a:p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19" y="297084"/>
            <a:ext cx="254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8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br>
              <a:rPr lang="en-US" dirty="0" smtClean="0"/>
            </a:br>
            <a:endParaRPr lang="nl-NL" sz="20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888866"/>
            <a:ext cx="8572500" cy="5369651"/>
          </a:xfrm>
        </p:spPr>
        <p:txBody>
          <a:bodyPr/>
          <a:lstStyle/>
          <a:p>
            <a:pPr lvl="1"/>
            <a:r>
              <a:rPr lang="nl-NL" sz="1300" dirty="0" smtClean="0"/>
              <a:t>Netty 4.1</a:t>
            </a:r>
            <a:endParaRPr lang="nl-NL" sz="1300" dirty="0"/>
          </a:p>
          <a:p>
            <a:pPr lvl="1"/>
            <a:r>
              <a:rPr lang="nl-NL" sz="1300" dirty="0" smtClean="0"/>
              <a:t>Jetty 9.3</a:t>
            </a:r>
          </a:p>
          <a:p>
            <a:pPr lvl="1"/>
            <a:r>
              <a:rPr lang="en-US" sz="1300" dirty="0" err="1" smtClean="0"/>
              <a:t>NodeJS</a:t>
            </a:r>
            <a:r>
              <a:rPr lang="en-US" sz="1300" dirty="0"/>
              <a:t> </a:t>
            </a:r>
            <a:r>
              <a:rPr lang="en-US" sz="1300" dirty="0" smtClean="0"/>
              <a:t>node-http2</a:t>
            </a:r>
          </a:p>
          <a:p>
            <a:pPr lvl="1"/>
            <a:r>
              <a:rPr lang="en-US" sz="1300" dirty="0" smtClean="0"/>
              <a:t>Tomcat 9</a:t>
            </a:r>
          </a:p>
          <a:p>
            <a:pPr lvl="1"/>
            <a:r>
              <a:rPr lang="en-US" sz="1300" dirty="0" err="1" smtClean="0"/>
              <a:t>WildFly</a:t>
            </a:r>
            <a:r>
              <a:rPr lang="en-US" sz="1300" dirty="0" smtClean="0"/>
              <a:t> 9</a:t>
            </a:r>
            <a:endParaRPr lang="nl-NL" sz="1300" dirty="0" smtClean="0"/>
          </a:p>
          <a:p>
            <a:pPr lvl="1"/>
            <a:endParaRPr lang="nl-NL" sz="1300" dirty="0" smtClean="0"/>
          </a:p>
          <a:p>
            <a:pPr lvl="1"/>
            <a:r>
              <a:rPr lang="nl-NL" sz="1300" dirty="0" smtClean="0"/>
              <a:t>Apache httpd 2.4.17</a:t>
            </a:r>
            <a:endParaRPr lang="nl-NL" sz="1300" i="1" dirty="0" smtClean="0"/>
          </a:p>
          <a:p>
            <a:pPr lvl="1"/>
            <a:r>
              <a:rPr lang="en-US" sz="1300" dirty="0" smtClean="0"/>
              <a:t>M$ IIS: Win10/Server 2016</a:t>
            </a:r>
          </a:p>
          <a:p>
            <a:pPr lvl="1"/>
            <a:r>
              <a:rPr lang="en-US" sz="1300" dirty="0" smtClean="0"/>
              <a:t>Nginx 1.9.5</a:t>
            </a:r>
          </a:p>
          <a:p>
            <a:pPr lvl="1"/>
            <a:endParaRPr lang="nl-NL" sz="1300" dirty="0" smtClean="0"/>
          </a:p>
          <a:p>
            <a:pPr lvl="1"/>
            <a:r>
              <a:rPr lang="nl-NL" sz="1300" dirty="0" smtClean="0"/>
              <a:t>Curl</a:t>
            </a:r>
            <a:endParaRPr lang="nl-NL" sz="1300" dirty="0"/>
          </a:p>
          <a:p>
            <a:pPr lvl="1"/>
            <a:r>
              <a:rPr lang="nl-NL" sz="1300" dirty="0" err="1" smtClean="0"/>
              <a:t>Wireshark</a:t>
            </a:r>
            <a:endParaRPr lang="nl-NL" sz="1300" dirty="0"/>
          </a:p>
          <a:p>
            <a:pPr lvl="1"/>
            <a:endParaRPr lang="nl-NL" sz="1300" dirty="0" smtClean="0"/>
          </a:p>
          <a:p>
            <a:pPr lvl="1"/>
            <a:r>
              <a:rPr lang="nl-NL" sz="1300" dirty="0" smtClean="0"/>
              <a:t>Edge, Cr &amp; FF wel; IE11 &amp; Safari partial</a:t>
            </a:r>
          </a:p>
          <a:p>
            <a:pPr lvl="1"/>
            <a:endParaRPr lang="en-US" sz="1300" dirty="0"/>
          </a:p>
          <a:p>
            <a:pPr lvl="1"/>
            <a:r>
              <a:rPr lang="en-US" sz="1300" dirty="0" smtClean="0"/>
              <a:t>F5 </a:t>
            </a:r>
            <a:r>
              <a:rPr lang="en-US" sz="1300" dirty="0" err="1" smtClean="0"/>
              <a:t>BigIP</a:t>
            </a:r>
            <a:endParaRPr lang="en-US" sz="1300" dirty="0" smtClean="0"/>
          </a:p>
          <a:p>
            <a:pPr lvl="1"/>
            <a:r>
              <a:rPr lang="en-US" sz="1300" dirty="0" err="1" smtClean="0"/>
              <a:t>HAProxy</a:t>
            </a:r>
            <a:r>
              <a:rPr lang="en-US" sz="1300" dirty="0" smtClean="0"/>
              <a:t> (</a:t>
            </a:r>
            <a:r>
              <a:rPr lang="en-US" sz="1300" dirty="0" err="1" smtClean="0"/>
              <a:t>spreekt</a:t>
            </a:r>
            <a:r>
              <a:rPr lang="en-US" sz="1300" dirty="0" smtClean="0"/>
              <a:t> </a:t>
            </a:r>
            <a:r>
              <a:rPr lang="en-US" sz="1300" dirty="0" err="1" smtClean="0"/>
              <a:t>ook</a:t>
            </a:r>
            <a:r>
              <a:rPr lang="en-US" sz="1300" dirty="0" smtClean="0"/>
              <a:t> HTTP/2 </a:t>
            </a:r>
            <a:r>
              <a:rPr lang="en-US" sz="1300" dirty="0" err="1" smtClean="0"/>
              <a:t>naar</a:t>
            </a:r>
            <a:r>
              <a:rPr lang="en-US" sz="1300" dirty="0" smtClean="0"/>
              <a:t> </a:t>
            </a:r>
            <a:r>
              <a:rPr lang="en-US" sz="1300" dirty="0" smtClean="0"/>
              <a:t>backend!)</a:t>
            </a:r>
            <a:endParaRPr lang="en-US" sz="1300" dirty="0" smtClean="0"/>
          </a:p>
          <a:p>
            <a:pPr lvl="1"/>
            <a:endParaRPr lang="en-US" sz="1300" dirty="0"/>
          </a:p>
          <a:p>
            <a:pPr lvl="1"/>
            <a:r>
              <a:rPr lang="en-US" sz="1300" dirty="0" smtClean="0"/>
              <a:t>CDNs: Akamai, CDN77, </a:t>
            </a:r>
            <a:r>
              <a:rPr lang="en-US" sz="1300" dirty="0" err="1" smtClean="0"/>
              <a:t>Cloudflare</a:t>
            </a:r>
            <a:r>
              <a:rPr lang="en-US" sz="1300" dirty="0" smtClean="0"/>
              <a:t>, AWS, etc.</a:t>
            </a:r>
            <a:endParaRPr lang="nl-NL" sz="1300" dirty="0"/>
          </a:p>
          <a:p>
            <a:pPr lvl="1"/>
            <a:r>
              <a:rPr lang="en-US" sz="1300" dirty="0" err="1" smtClean="0"/>
              <a:t>Veel</a:t>
            </a:r>
            <a:r>
              <a:rPr lang="en-US" sz="1300" dirty="0" smtClean="0"/>
              <a:t> sites: twitter, google, </a:t>
            </a:r>
            <a:r>
              <a:rPr lang="en-US" sz="1300" dirty="0" err="1" smtClean="0"/>
              <a:t>webtide</a:t>
            </a:r>
            <a:r>
              <a:rPr lang="en-US" sz="1300" dirty="0" smtClean="0"/>
              <a:t>, ..</a:t>
            </a:r>
            <a:endParaRPr lang="nl-NL" sz="13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30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519" y="3582447"/>
            <a:ext cx="4727213" cy="1951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7380"/>
          <a:stretch/>
        </p:blipFill>
        <p:spPr>
          <a:xfrm>
            <a:off x="3973086" y="1177970"/>
            <a:ext cx="5052646" cy="16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Caniuse.it?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31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8" y="1794509"/>
            <a:ext cx="8919312" cy="342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8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Migratiepad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Protocol is backwards </a:t>
            </a:r>
            <a:r>
              <a:rPr lang="en-US" dirty="0"/>
              <a:t>compatible</a:t>
            </a:r>
          </a:p>
          <a:p>
            <a:r>
              <a:rPr lang="en-US" dirty="0" err="1" smtClean="0"/>
              <a:t>Bepaal</a:t>
            </a:r>
            <a:r>
              <a:rPr lang="en-US" dirty="0" smtClean="0"/>
              <a:t> of je </a:t>
            </a:r>
            <a:r>
              <a:rPr lang="en-US" dirty="0" err="1" smtClean="0"/>
              <a:t>userbase</a:t>
            </a:r>
            <a:r>
              <a:rPr lang="en-US" dirty="0" smtClean="0"/>
              <a:t> al HTTP/2 compliant is</a:t>
            </a:r>
          </a:p>
          <a:p>
            <a:pPr algn="just"/>
            <a:r>
              <a:rPr lang="en-US" dirty="0" smtClean="0"/>
              <a:t>Upgrade </a:t>
            </a:r>
            <a:r>
              <a:rPr lang="en-US" i="1" dirty="0" smtClean="0"/>
              <a:t>al </a:t>
            </a:r>
            <a:r>
              <a:rPr lang="en-US" dirty="0" smtClean="0"/>
              <a:t>je </a:t>
            </a:r>
            <a:r>
              <a:rPr lang="en-US" dirty="0" err="1" smtClean="0"/>
              <a:t>infrastructuur</a:t>
            </a:r>
            <a:endParaRPr lang="en-US" dirty="0" smtClean="0"/>
          </a:p>
          <a:p>
            <a:pPr lvl="1" algn="just"/>
            <a:r>
              <a:rPr lang="en-US" dirty="0" smtClean="0"/>
              <a:t>CDN / cloud provider</a:t>
            </a:r>
          </a:p>
          <a:p>
            <a:pPr lvl="1" algn="just"/>
            <a:r>
              <a:rPr lang="en-US" dirty="0" smtClean="0"/>
              <a:t>Load balancer</a:t>
            </a:r>
          </a:p>
          <a:p>
            <a:pPr lvl="1" algn="just"/>
            <a:r>
              <a:rPr lang="en-US" dirty="0" smtClean="0"/>
              <a:t>SSL </a:t>
            </a:r>
            <a:r>
              <a:rPr lang="en-US" dirty="0" err="1" smtClean="0"/>
              <a:t>offloader</a:t>
            </a:r>
            <a:endParaRPr lang="en-US" dirty="0" smtClean="0"/>
          </a:p>
          <a:p>
            <a:pPr lvl="1" algn="just"/>
            <a:r>
              <a:rPr lang="en-US" dirty="0" smtClean="0"/>
              <a:t>HTTP server</a:t>
            </a:r>
          </a:p>
          <a:p>
            <a:pPr lvl="1" algn="just"/>
            <a:r>
              <a:rPr lang="en-US" dirty="0" err="1" smtClean="0"/>
              <a:t>Appserver</a:t>
            </a:r>
            <a:endParaRPr lang="en-US" dirty="0" smtClean="0"/>
          </a:p>
          <a:p>
            <a:pPr lvl="2" algn="just"/>
            <a:r>
              <a:rPr lang="en-US" dirty="0" smtClean="0"/>
              <a:t>Jetty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transparant</a:t>
            </a:r>
            <a:r>
              <a:rPr lang="en-US" dirty="0" smtClean="0"/>
              <a:t> </a:t>
            </a:r>
            <a:r>
              <a:rPr lang="en-US" dirty="0"/>
              <a:t>server push </a:t>
            </a:r>
            <a:r>
              <a:rPr lang="en-US" dirty="0" err="1" smtClean="0"/>
              <a:t>toevoegen</a:t>
            </a:r>
            <a:r>
              <a:rPr lang="en-US" dirty="0" smtClean="0"/>
              <a:t>: </a:t>
            </a:r>
            <a:r>
              <a:rPr lang="en-US" dirty="0" err="1" smtClean="0"/>
              <a:t>analyseert</a:t>
            </a:r>
            <a:r>
              <a:rPr lang="en-US" dirty="0" smtClean="0"/>
              <a:t> </a:t>
            </a:r>
            <a:r>
              <a:rPr lang="en-US" dirty="0"/>
              <a:t>REFERER </a:t>
            </a:r>
            <a:r>
              <a:rPr lang="en-US" dirty="0" smtClean="0"/>
              <a:t>header</a:t>
            </a:r>
          </a:p>
          <a:p>
            <a:pPr lvl="1" algn="just"/>
            <a:r>
              <a:rPr lang="en-US" dirty="0" err="1" smtClean="0"/>
              <a:t>Applicatie</a:t>
            </a:r>
            <a:endParaRPr lang="en-US" dirty="0" smtClean="0"/>
          </a:p>
          <a:p>
            <a:pPr lvl="2" algn="just"/>
            <a:r>
              <a:rPr lang="en-US" dirty="0" err="1"/>
              <a:t>Optimalisatie</a:t>
            </a:r>
            <a:r>
              <a:rPr lang="en-US" dirty="0"/>
              <a:t>: HTTP/1.x hacks </a:t>
            </a:r>
            <a:r>
              <a:rPr lang="en-US" dirty="0" err="1"/>
              <a:t>verwijderen</a:t>
            </a:r>
            <a:endParaRPr lang="en-US" dirty="0"/>
          </a:p>
          <a:p>
            <a:pPr lvl="2" algn="just"/>
            <a:r>
              <a:rPr lang="en-US" dirty="0" smtClean="0"/>
              <a:t>Calls </a:t>
            </a:r>
            <a:r>
              <a:rPr lang="en-US" dirty="0" err="1" smtClean="0"/>
              <a:t>naar</a:t>
            </a:r>
            <a:r>
              <a:rPr lang="en-US" dirty="0" smtClean="0"/>
              <a:t> backend</a:t>
            </a:r>
          </a:p>
          <a:p>
            <a:pPr lvl="1" algn="just"/>
            <a:r>
              <a:rPr lang="en-US" dirty="0" smtClean="0"/>
              <a:t>Backend servers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32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128" y="3624"/>
            <a:ext cx="2287872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0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HTTP/2 in </a:t>
            </a:r>
            <a:r>
              <a:rPr lang="en-US" dirty="0"/>
              <a:t>b</a:t>
            </a:r>
            <a:r>
              <a:rPr lang="en-US" dirty="0" smtClean="0"/>
              <a:t>rowsers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963" y="3006418"/>
            <a:ext cx="8572500" cy="12150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33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19" y="1780196"/>
            <a:ext cx="3428182" cy="3432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7995514" y="2962762"/>
            <a:ext cx="1030147" cy="6511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20000"/>
              <a:buFontTx/>
              <a:buNone/>
              <a:tabLst/>
            </a:pPr>
            <a:endParaRPr kumimoji="0" lang="nl-NL" sz="14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Curl &amp; HTTP/2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34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19" y="1780196"/>
            <a:ext cx="3428182" cy="3432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479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&amp; HTTP/2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Java8+ </a:t>
            </a:r>
            <a:r>
              <a:rPr lang="en-US" dirty="0" err="1" smtClean="0"/>
              <a:t>nodig</a:t>
            </a:r>
            <a:r>
              <a:rPr lang="en-US" dirty="0" smtClean="0"/>
              <a:t> </a:t>
            </a:r>
            <a:r>
              <a:rPr lang="en-US" dirty="0" err="1" smtClean="0"/>
              <a:t>vanwege</a:t>
            </a:r>
            <a:r>
              <a:rPr lang="en-US" dirty="0" smtClean="0"/>
              <a:t> </a:t>
            </a:r>
            <a:r>
              <a:rPr lang="en-US" dirty="0" err="1" smtClean="0"/>
              <a:t>strengere</a:t>
            </a:r>
            <a:r>
              <a:rPr lang="en-US" dirty="0" smtClean="0"/>
              <a:t> </a:t>
            </a:r>
            <a:r>
              <a:rPr lang="en-US" dirty="0" err="1" smtClean="0"/>
              <a:t>encryptie</a:t>
            </a:r>
            <a:endParaRPr lang="en-US" dirty="0" smtClean="0"/>
          </a:p>
          <a:p>
            <a:r>
              <a:rPr lang="en-US" dirty="0" err="1" smtClean="0"/>
              <a:t>JavaOne</a:t>
            </a:r>
            <a:r>
              <a:rPr lang="en-US" dirty="0" smtClean="0"/>
              <a:t> 2014: </a:t>
            </a:r>
            <a:r>
              <a:rPr lang="en-US" dirty="0" smtClean="0">
                <a:hlinkClick r:id="rId3"/>
              </a:rPr>
              <a:t>Servlet 4.0 JSR-369</a:t>
            </a:r>
            <a:endParaRPr lang="en-US" dirty="0" smtClean="0"/>
          </a:p>
          <a:p>
            <a:pPr lvl="1"/>
            <a:r>
              <a:rPr lang="en-US" dirty="0" err="1" smtClean="0"/>
              <a:t>Webtide</a:t>
            </a:r>
            <a:r>
              <a:rPr lang="en-US" dirty="0" smtClean="0"/>
              <a:t> / Jetty </a:t>
            </a:r>
            <a:r>
              <a:rPr lang="en-US" dirty="0" err="1" smtClean="0"/>
              <a:t>voorstel</a:t>
            </a:r>
            <a:r>
              <a:rPr lang="en-US" dirty="0" smtClean="0"/>
              <a:t>: </a:t>
            </a:r>
            <a:r>
              <a:rPr lang="en-US" dirty="0" err="1" smtClean="0">
                <a:hlinkClick r:id="rId4"/>
              </a:rPr>
              <a:t>PushBuilder</a:t>
            </a:r>
            <a:endParaRPr lang="en-US" dirty="0" smtClean="0"/>
          </a:p>
          <a:p>
            <a:r>
              <a:rPr lang="en-US" dirty="0" smtClean="0"/>
              <a:t>JSE 9	- jul-2017</a:t>
            </a:r>
          </a:p>
          <a:p>
            <a:r>
              <a:rPr lang="en-US" dirty="0" smtClean="0"/>
              <a:t>JEE 8	- 2018??</a:t>
            </a:r>
          </a:p>
          <a:p>
            <a:endParaRPr lang="en-US" dirty="0"/>
          </a:p>
          <a:p>
            <a:r>
              <a:rPr lang="en-US" dirty="0" smtClean="0">
                <a:hlinkClick r:id="rId5"/>
              </a:rPr>
              <a:t>JEP-110</a:t>
            </a:r>
            <a:r>
              <a:rPr lang="en-US" dirty="0" smtClean="0"/>
              <a:t> (</a:t>
            </a:r>
            <a:r>
              <a:rPr lang="en-US" dirty="0" err="1" smtClean="0">
                <a:hlinkClick r:id="rId6"/>
              </a:rPr>
              <a:t>OpenJDK</a:t>
            </a:r>
            <a:r>
              <a:rPr lang="en-US" dirty="0" smtClean="0">
                <a:hlinkClick r:id="rId6"/>
              </a:rPr>
              <a:t> JIRA issue</a:t>
            </a:r>
            <a:r>
              <a:rPr lang="en-US" dirty="0" smtClean="0"/>
              <a:t>): HTTP/2 Client</a:t>
            </a:r>
          </a:p>
          <a:p>
            <a:r>
              <a:rPr lang="en-US" dirty="0" smtClean="0">
                <a:hlinkClick r:id="rId7"/>
              </a:rPr>
              <a:t>JEP-244</a:t>
            </a:r>
            <a:r>
              <a:rPr lang="en-US" dirty="0" smtClean="0"/>
              <a:t> (</a:t>
            </a:r>
            <a:r>
              <a:rPr lang="en-US" dirty="0" err="1" smtClean="0">
                <a:hlinkClick r:id="rId8"/>
              </a:rPr>
              <a:t>OpenJDK</a:t>
            </a:r>
            <a:r>
              <a:rPr lang="en-US" dirty="0" smtClean="0">
                <a:hlinkClick r:id="rId8"/>
              </a:rPr>
              <a:t> JIRA issue</a:t>
            </a:r>
            <a:r>
              <a:rPr lang="en-US" dirty="0" smtClean="0"/>
              <a:t>): ALPN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35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4708" y="0"/>
            <a:ext cx="4009292" cy="19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8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Java9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3" y="1033792"/>
            <a:ext cx="8572500" cy="4997885"/>
          </a:xfrm>
        </p:spPr>
        <p:txBody>
          <a:bodyPr/>
          <a:lstStyle/>
          <a:p>
            <a:r>
              <a:rPr lang="en-US" dirty="0" err="1" smtClean="0"/>
              <a:t>Ergens</a:t>
            </a:r>
            <a:r>
              <a:rPr lang="en-US" dirty="0" smtClean="0"/>
              <a:t> </a:t>
            </a:r>
            <a:r>
              <a:rPr lang="en-US" dirty="0" err="1" smtClean="0"/>
              <a:t>tussen</a:t>
            </a:r>
            <a:r>
              <a:rPr lang="en-US" dirty="0" smtClean="0"/>
              <a:t> </a:t>
            </a:r>
            <a:r>
              <a:rPr lang="nl-NL" dirty="0" smtClean="0"/>
              <a:t>9-ea build 133 en 153 is de API veranderd</a:t>
            </a:r>
          </a:p>
          <a:p>
            <a:pPr lvl="1"/>
            <a:r>
              <a:rPr lang="en-US" dirty="0" smtClean="0">
                <a:hlinkClick r:id="rId3"/>
              </a:rPr>
              <a:t>Oude </a:t>
            </a:r>
            <a:r>
              <a:rPr lang="en-US" dirty="0" err="1" smtClean="0">
                <a:hlinkClick r:id="rId3"/>
              </a:rPr>
              <a:t>javadoc</a:t>
            </a:r>
            <a:r>
              <a:rPr lang="en-US" dirty="0" smtClean="0">
                <a:hlinkClick r:id="rId3"/>
              </a:rPr>
              <a:t> API</a:t>
            </a:r>
            <a:r>
              <a:rPr lang="en-US" dirty="0" smtClean="0"/>
              <a:t> (online)</a:t>
            </a:r>
          </a:p>
          <a:p>
            <a:pPr lvl="1"/>
            <a:endParaRPr lang="en-US" dirty="0"/>
          </a:p>
          <a:p>
            <a:r>
              <a:rPr lang="en-US" dirty="0" err="1" smtClean="0"/>
              <a:t>O.b.v</a:t>
            </a:r>
            <a:r>
              <a:rPr lang="en-US" dirty="0" smtClean="0"/>
              <a:t>. </a:t>
            </a:r>
            <a:r>
              <a:rPr lang="en-US" dirty="0" smtClean="0"/>
              <a:t>JIRA comment </a:t>
            </a:r>
            <a:r>
              <a:rPr lang="en-US" dirty="0"/>
              <a:t>op </a:t>
            </a:r>
            <a:r>
              <a:rPr lang="en-US" dirty="0" smtClean="0"/>
              <a:t>2016-12-07 is module 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java.httpclient</a:t>
            </a:r>
            <a:r>
              <a:rPr lang="nl-NL" dirty="0" smtClean="0"/>
              <a:t> helaas als </a:t>
            </a:r>
            <a:r>
              <a:rPr lang="nl-NL" dirty="0" smtClean="0">
                <a:hlinkClick r:id="rId4"/>
              </a:rPr>
              <a:t>incubation</a:t>
            </a:r>
            <a:r>
              <a:rPr lang="nl-NL" dirty="0" smtClean="0"/>
              <a:t> benoemd:</a:t>
            </a:r>
          </a:p>
          <a:p>
            <a:pPr lvl="1"/>
            <a:r>
              <a:rPr lang="en-US" i="1" dirty="0" smtClean="0"/>
              <a:t>“The </a:t>
            </a:r>
            <a:r>
              <a:rPr lang="en-US" i="1" dirty="0"/>
              <a:t>API and implementation will not be part of Java </a:t>
            </a:r>
            <a:r>
              <a:rPr lang="en-US" i="1" dirty="0" smtClean="0"/>
              <a:t>SE”</a:t>
            </a:r>
            <a:endParaRPr lang="en-US" i="1" dirty="0"/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jdk.incubator.httpclient</a:t>
            </a:r>
            <a:r>
              <a:rPr lang="en-US" dirty="0" smtClean="0"/>
              <a:t> </a:t>
            </a:r>
            <a:r>
              <a:rPr lang="en-US" dirty="0"/>
              <a:t>namespace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/>
              <a:t>module-info.java: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requires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jdk.incubator.httpclient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jdk.incubator.http</a:t>
            </a:r>
            <a:r>
              <a:rPr lang="en-US" dirty="0" smtClean="0"/>
              <a:t> </a:t>
            </a:r>
            <a:r>
              <a:rPr lang="en-US" dirty="0"/>
              <a:t>java package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jdk.incubator.http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pPr lvl="1"/>
            <a:r>
              <a:rPr lang="en-US" i="1" dirty="0" smtClean="0"/>
              <a:t>“The </a:t>
            </a:r>
            <a:r>
              <a:rPr lang="en-US" i="1" dirty="0"/>
              <a:t>module will not resolve by default at compile or run </a:t>
            </a:r>
            <a:r>
              <a:rPr lang="en-US" i="1" dirty="0" smtClean="0"/>
              <a:t>time”</a:t>
            </a:r>
            <a:br>
              <a:rPr lang="en-US" i="1" dirty="0" smtClean="0"/>
            </a:br>
            <a:r>
              <a:rPr lang="en-US" dirty="0"/>
              <a:t>=&gt;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add-modules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jdk.incubator.httpclient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/>
              <a:t>komt</a:t>
            </a:r>
            <a:r>
              <a:rPr lang="en-US" dirty="0" smtClean="0"/>
              <a:t> </a:t>
            </a:r>
            <a:r>
              <a:rPr lang="en-US" dirty="0" err="1" smtClean="0"/>
              <a:t>waarschijnlijk</a:t>
            </a:r>
            <a:r>
              <a:rPr lang="en-US" dirty="0" smtClean="0"/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java.net</a:t>
            </a:r>
            <a:r>
              <a:rPr lang="en-US" dirty="0"/>
              <a:t> namespace in JDK </a:t>
            </a:r>
            <a:r>
              <a:rPr lang="en-US" dirty="0" smtClean="0"/>
              <a:t>10</a:t>
            </a:r>
          </a:p>
          <a:p>
            <a:pPr lvl="1"/>
            <a:endParaRPr lang="en-US" dirty="0"/>
          </a:p>
          <a:p>
            <a:r>
              <a:rPr lang="en-US" dirty="0" err="1" smtClean="0"/>
              <a:t>Alleen</a:t>
            </a:r>
            <a:r>
              <a:rPr lang="en-US" dirty="0" smtClean="0"/>
              <a:t> client side</a:t>
            </a:r>
          </a:p>
          <a:p>
            <a:r>
              <a:rPr lang="en-US" dirty="0" smtClean="0"/>
              <a:t>Nog </a:t>
            </a:r>
            <a:r>
              <a:rPr lang="en-US" dirty="0" err="1" smtClean="0"/>
              <a:t>geen</a:t>
            </a:r>
            <a:r>
              <a:rPr lang="en-US" dirty="0"/>
              <a:t> </a:t>
            </a:r>
            <a:r>
              <a:rPr lang="en-US" dirty="0" smtClean="0"/>
              <a:t>400kB -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requires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java.base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36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52" y="61518"/>
            <a:ext cx="1944548" cy="194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7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Java9 </a:t>
            </a:r>
            <a:r>
              <a:rPr lang="en-US" dirty="0" err="1" smtClean="0"/>
              <a:t>synchrone</a:t>
            </a:r>
            <a:r>
              <a:rPr lang="en-US" dirty="0" smtClean="0"/>
              <a:t> HTTP/2 API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37</a:t>
            </a:fld>
            <a:endParaRPr lang="nl-NL"/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451412" y="1705147"/>
            <a:ext cx="8287473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HttpClient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HttpClient.newHttpClient()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HttpResponse&lt;String&gt;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.send(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HttpRequest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.newBuilder(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URI(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"https://www.foo.com/"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.headers(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"Foo"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"foovalue"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"Bar"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"barvalue"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.GET()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.build()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BodyHandler.asString()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statusCode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.statusCode()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.body()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nl-NL" altLang="nl-NL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56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Java9 </a:t>
            </a:r>
            <a:r>
              <a:rPr lang="en-US" dirty="0" err="1" smtClean="0"/>
              <a:t>asynchrone</a:t>
            </a:r>
            <a:r>
              <a:rPr lang="en-US" dirty="0" smtClean="0"/>
              <a:t> HTTP/2 API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38</a:t>
            </a:fld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34963" y="1237926"/>
            <a:ext cx="8572500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List&lt;URI&gt;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targets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List&lt;CompletableFuture&lt;File&gt;&gt;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futures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targets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.stream()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.map(target -&gt; client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.sendAsync(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HttpRequest.newBuilder(target)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.GET()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.build()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BodyHandler.asFile(Paths.get(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"base"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target.getPath())))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.thenApply(response -&gt; response.body())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.thenApply(path -&gt; path.toFile()))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.collect(Collectors.toList())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altLang="nl-NL" sz="16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CompletableFuture.allOf(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futures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.toArray(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CompletableFuture&lt;?&gt;[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])).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nl-NL" altLang="nl-NL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41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Servlet container HTTP/2 support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Jetty 9.3 (mei</a:t>
            </a:r>
            <a:r>
              <a:rPr lang="en-US" dirty="0"/>
              <a:t>-</a:t>
            </a:r>
            <a:r>
              <a:rPr lang="en-US" dirty="0" smtClean="0"/>
              <a:t>2015) </a:t>
            </a:r>
            <a:r>
              <a:rPr lang="en-US" dirty="0" smtClean="0">
                <a:solidFill>
                  <a:srgbClr val="00B050"/>
                </a:solidFill>
              </a:rPr>
              <a:t>– in workshop</a:t>
            </a:r>
          </a:p>
          <a:p>
            <a:r>
              <a:rPr lang="en-US" dirty="0" err="1"/>
              <a:t>JBoss</a:t>
            </a:r>
            <a:r>
              <a:rPr lang="en-US" dirty="0"/>
              <a:t> </a:t>
            </a:r>
            <a:r>
              <a:rPr lang="en-US" dirty="0" err="1" smtClean="0"/>
              <a:t>WildFly</a:t>
            </a:r>
            <a:r>
              <a:rPr lang="en-US" dirty="0" smtClean="0"/>
              <a:t> 10 (</a:t>
            </a:r>
            <a:r>
              <a:rPr lang="en-US" dirty="0"/>
              <a:t>Undertow</a:t>
            </a:r>
            <a:r>
              <a:rPr lang="en-US" dirty="0" smtClean="0"/>
              <a:t>) jan-2016</a:t>
            </a:r>
          </a:p>
          <a:p>
            <a:r>
              <a:rPr lang="en-US" dirty="0" smtClean="0"/>
              <a:t>Tomcat 9.0.0.M1 nov-2015 (milestone release phase) </a:t>
            </a:r>
            <a:r>
              <a:rPr lang="en-US" dirty="0">
                <a:solidFill>
                  <a:srgbClr val="00B050"/>
                </a:solidFill>
              </a:rPr>
              <a:t>– in workshop</a:t>
            </a:r>
            <a:endParaRPr lang="en-US" dirty="0"/>
          </a:p>
          <a:p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0"/>
            <a:ext cx="2336800" cy="18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1u </a:t>
            </a:r>
            <a:r>
              <a:rPr lang="en-US" sz="2800" dirty="0" err="1" smtClean="0"/>
              <a:t>theorie</a:t>
            </a:r>
            <a:endParaRPr lang="en-US" sz="2800" dirty="0" smtClean="0"/>
          </a:p>
          <a:p>
            <a:r>
              <a:rPr lang="nl-NL" sz="2800" dirty="0"/>
              <a:t>1.5-2u </a:t>
            </a:r>
            <a:r>
              <a:rPr lang="nl-NL" sz="2800" dirty="0" smtClean="0"/>
              <a:t>workshop</a:t>
            </a:r>
          </a:p>
          <a:p>
            <a:pPr lvl="1"/>
            <a:r>
              <a:rPr lang="en-US" sz="2600" dirty="0" smtClean="0"/>
              <a:t>minder </a:t>
            </a:r>
            <a:r>
              <a:rPr lang="en-US" sz="2600" dirty="0" err="1" smtClean="0"/>
              <a:t>programmeren</a:t>
            </a:r>
            <a:r>
              <a:rPr lang="en-US" sz="2600" dirty="0" smtClean="0"/>
              <a:t>; </a:t>
            </a:r>
            <a:r>
              <a:rPr lang="en-US" sz="2600" dirty="0" err="1" smtClean="0"/>
              <a:t>meer</a:t>
            </a:r>
            <a:r>
              <a:rPr lang="en-US" sz="2600" dirty="0" smtClean="0"/>
              <a:t> </a:t>
            </a:r>
            <a:r>
              <a:rPr lang="en-US" sz="2600" dirty="0" err="1" smtClean="0"/>
              <a:t>installeren</a:t>
            </a:r>
            <a:r>
              <a:rPr lang="en-US" sz="2600" dirty="0" smtClean="0"/>
              <a:t> &amp; </a:t>
            </a:r>
            <a:r>
              <a:rPr lang="en-US" sz="2600" dirty="0" err="1" smtClean="0"/>
              <a:t>configureren</a:t>
            </a:r>
            <a:r>
              <a:rPr lang="en-US" sz="2600" dirty="0" smtClean="0"/>
              <a:t>!</a:t>
            </a:r>
          </a:p>
          <a:p>
            <a:pPr lvl="1"/>
            <a:r>
              <a:rPr lang="en-US" sz="2600" dirty="0" smtClean="0"/>
              <a:t>HTTP/2 is nu </a:t>
            </a:r>
            <a:r>
              <a:rPr lang="en-US" sz="2600" dirty="0" err="1" smtClean="0"/>
              <a:t>eenmaal</a:t>
            </a:r>
            <a:r>
              <a:rPr lang="en-US" sz="2600" dirty="0" smtClean="0"/>
              <a:t> </a:t>
            </a:r>
            <a:r>
              <a:rPr lang="en-US" sz="2600" dirty="0" err="1" smtClean="0"/>
              <a:t>een</a:t>
            </a:r>
            <a:r>
              <a:rPr lang="en-US" sz="2600" dirty="0" smtClean="0"/>
              <a:t> (infra) </a:t>
            </a:r>
            <a:r>
              <a:rPr lang="en-US" sz="2600" dirty="0" err="1" smtClean="0"/>
              <a:t>transportprotocol</a:t>
            </a:r>
            <a:endParaRPr lang="en-US" sz="2600" dirty="0" smtClean="0"/>
          </a:p>
          <a:p>
            <a:pPr lvl="1"/>
            <a:r>
              <a:rPr lang="en-US" sz="2600" dirty="0" err="1" smtClean="0"/>
              <a:t>Helaas</a:t>
            </a:r>
            <a:r>
              <a:rPr lang="en-US" sz="2600" dirty="0" smtClean="0"/>
              <a:t> </a:t>
            </a:r>
            <a:r>
              <a:rPr lang="en-US" sz="2600" dirty="0" err="1" smtClean="0"/>
              <a:t>niet</a:t>
            </a:r>
            <a:r>
              <a:rPr lang="en-US" sz="2600" dirty="0" smtClean="0"/>
              <a:t> </a:t>
            </a:r>
            <a:r>
              <a:rPr lang="en-US" sz="2600" dirty="0" err="1" smtClean="0"/>
              <a:t>veel</a:t>
            </a:r>
            <a:r>
              <a:rPr lang="en-US" sz="2600" dirty="0" smtClean="0"/>
              <a:t> Java9</a:t>
            </a:r>
            <a:endParaRPr lang="nl-NL" sz="2600" dirty="0" smtClean="0"/>
          </a:p>
          <a:p>
            <a:pPr lvl="1"/>
            <a:endParaRPr lang="nl-N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322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framework HTTP/2 support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Jetty: </a:t>
            </a:r>
            <a:r>
              <a:rPr lang="en-US" dirty="0" smtClean="0">
                <a:solidFill>
                  <a:srgbClr val="00B050"/>
                </a:solidFill>
              </a:rPr>
              <a:t>yes – in workshop</a:t>
            </a:r>
          </a:p>
          <a:p>
            <a:r>
              <a:rPr lang="en-US" dirty="0" err="1" smtClean="0"/>
              <a:t>Netty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00B050"/>
                </a:solidFill>
              </a:rPr>
              <a:t>yes</a:t>
            </a:r>
          </a:p>
          <a:p>
            <a:r>
              <a:rPr lang="en-US" dirty="0" smtClean="0"/>
              <a:t>Spring boot: </a:t>
            </a:r>
            <a:r>
              <a:rPr lang="en-US" dirty="0" err="1" smtClean="0"/>
              <a:t>kan</a:t>
            </a:r>
            <a:r>
              <a:rPr lang="en-US" dirty="0" smtClean="0"/>
              <a:t> via </a:t>
            </a:r>
            <a:r>
              <a:rPr lang="en-US" dirty="0" err="1" smtClean="0">
                <a:solidFill>
                  <a:srgbClr val="00B050"/>
                </a:solidFill>
              </a:rPr>
              <a:t>JBoss</a:t>
            </a:r>
            <a:r>
              <a:rPr lang="en-US" dirty="0" smtClean="0">
                <a:solidFill>
                  <a:srgbClr val="00B050"/>
                </a:solidFill>
              </a:rPr>
              <a:t>’ Undertow – in workshop</a:t>
            </a:r>
          </a:p>
          <a:p>
            <a:r>
              <a:rPr lang="en-US" dirty="0" err="1" smtClean="0"/>
              <a:t>Dropwizard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00B050"/>
                </a:solidFill>
              </a:rPr>
              <a:t>1.0.0-rc1 met Java8 </a:t>
            </a:r>
            <a:r>
              <a:rPr lang="en-US" dirty="0" err="1" smtClean="0">
                <a:solidFill>
                  <a:srgbClr val="00B050"/>
                </a:solidFill>
              </a:rPr>
              <a:t>en</a:t>
            </a:r>
            <a:r>
              <a:rPr lang="en-US" dirty="0" smtClean="0">
                <a:solidFill>
                  <a:srgbClr val="00B050"/>
                </a:solidFill>
              </a:rPr>
              <a:t> Jetty9.3.5</a:t>
            </a:r>
          </a:p>
          <a:p>
            <a:r>
              <a:rPr lang="en-US" dirty="0" err="1" smtClean="0"/>
              <a:t>Play+AkkaHttp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nee…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github.com/akka/akka/issues/16862 heel </a:t>
            </a:r>
            <a:r>
              <a:rPr lang="en-US" dirty="0" err="1" smtClean="0">
                <a:hlinkClick r:id="rId3"/>
              </a:rPr>
              <a:t>veel</a:t>
            </a:r>
            <a:r>
              <a:rPr lang="en-US" dirty="0" smtClean="0">
                <a:hlinkClick r:id="rId3"/>
              </a:rPr>
              <a:t> +1</a:t>
            </a:r>
            <a:endParaRPr lang="en-US" dirty="0" smtClean="0"/>
          </a:p>
          <a:p>
            <a:pPr lvl="1"/>
            <a:r>
              <a:rPr lang="en-US" dirty="0" smtClean="0"/>
              <a:t>Proof of concept </a:t>
            </a:r>
            <a:r>
              <a:rPr lang="en-US" dirty="0" err="1" smtClean="0"/>
              <a:t>onderhanden</a:t>
            </a:r>
            <a:endParaRPr lang="en-US" dirty="0" smtClean="0"/>
          </a:p>
          <a:p>
            <a:r>
              <a:rPr lang="en-US" dirty="0" err="1" smtClean="0"/>
              <a:t>Vert.x</a:t>
            </a:r>
            <a:r>
              <a:rPr lang="en-US" dirty="0"/>
              <a:t> </a:t>
            </a:r>
            <a:r>
              <a:rPr lang="en-US" dirty="0" smtClean="0"/>
              <a:t>3.3: </a:t>
            </a:r>
            <a:r>
              <a:rPr lang="en-US" dirty="0" smtClean="0">
                <a:solidFill>
                  <a:srgbClr val="00B050"/>
                </a:solidFill>
              </a:rPr>
              <a:t>yes</a:t>
            </a:r>
          </a:p>
          <a:p>
            <a:r>
              <a:rPr lang="en-US" dirty="0" err="1" smtClean="0"/>
              <a:t>Ratpack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nee!</a:t>
            </a:r>
          </a:p>
          <a:p>
            <a:pPr lvl="1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github.com/ratpack/ratpack/issues/824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/>
              <a:t>not something that we've actively scheduled</a:t>
            </a:r>
            <a:r>
              <a:rPr lang="en-US" dirty="0" smtClean="0"/>
              <a:t>” (</a:t>
            </a:r>
            <a:r>
              <a:rPr lang="en-US" dirty="0" err="1" smtClean="0"/>
              <a:t>laatste</a:t>
            </a:r>
            <a:r>
              <a:rPr lang="en-US" dirty="0" smtClean="0"/>
              <a:t> </a:t>
            </a:r>
            <a:r>
              <a:rPr lang="en-US" dirty="0"/>
              <a:t>update 8 Jun </a:t>
            </a:r>
            <a:r>
              <a:rPr lang="en-US" dirty="0" smtClean="0"/>
              <a:t>2016…)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/ XHR / DHTML / HTML5 impact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Helaas</a:t>
            </a:r>
            <a:r>
              <a:rPr lang="en-US" dirty="0" smtClean="0"/>
              <a:t> (nog) </a:t>
            </a:r>
            <a:r>
              <a:rPr lang="en-US" dirty="0" err="1" smtClean="0"/>
              <a:t>geen</a:t>
            </a:r>
            <a:r>
              <a:rPr lang="en-US" dirty="0" smtClean="0"/>
              <a:t> </a:t>
            </a:r>
            <a:r>
              <a:rPr lang="en-US" dirty="0" err="1" smtClean="0"/>
              <a:t>initiatieven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Je </a:t>
            </a:r>
            <a:r>
              <a:rPr lang="en-US" dirty="0" err="1" smtClean="0"/>
              <a:t>krijgt</a:t>
            </a:r>
            <a:r>
              <a:rPr lang="en-US" dirty="0" smtClean="0"/>
              <a:t> </a:t>
            </a:r>
            <a:r>
              <a:rPr lang="en-US" i="1" dirty="0" err="1" smtClean="0"/>
              <a:t>geen</a:t>
            </a:r>
            <a:r>
              <a:rPr lang="en-US" dirty="0" smtClean="0"/>
              <a:t> callback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XHR push </a:t>
            </a:r>
            <a:r>
              <a:rPr lang="en-US" dirty="0" err="1" smtClean="0"/>
              <a:t>bericht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SSE, XHR/Ajax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websocket</a:t>
            </a:r>
            <a:r>
              <a:rPr lang="en-US" dirty="0" smtClean="0"/>
              <a:t> </a:t>
            </a:r>
            <a:r>
              <a:rPr lang="en-US" dirty="0" err="1" smtClean="0"/>
              <a:t>blijven</a:t>
            </a:r>
            <a:r>
              <a:rPr lang="en-US" dirty="0" smtClean="0"/>
              <a:t> nog </a:t>
            </a:r>
            <a:r>
              <a:rPr lang="en-US" dirty="0" err="1" smtClean="0"/>
              <a:t>wel</a:t>
            </a:r>
            <a:r>
              <a:rPr lang="en-US" dirty="0" smtClean="0"/>
              <a:t> even </a:t>
            </a:r>
            <a:r>
              <a:rPr lang="en-US" dirty="0" err="1" smtClean="0"/>
              <a:t>bestaan</a:t>
            </a:r>
            <a:r>
              <a:rPr lang="en-US" dirty="0" smtClean="0"/>
              <a:t> 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23" y="162045"/>
            <a:ext cx="2128777" cy="21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9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9"/>
    </mc:Choice>
    <mc:Fallback xmlns="">
      <p:transition spd="slow" advTm="13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Server2server HTTP/2 REST interfaces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Mogelijkheden</a:t>
            </a:r>
            <a:r>
              <a:rPr lang="en-US" dirty="0" smtClean="0"/>
              <a:t> / </a:t>
            </a:r>
            <a:r>
              <a:rPr lang="en-US" dirty="0" err="1" smtClean="0"/>
              <a:t>voordelen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gebruik</a:t>
            </a:r>
            <a:r>
              <a:rPr lang="en-US" dirty="0" smtClean="0"/>
              <a:t> van </a:t>
            </a:r>
            <a:r>
              <a:rPr lang="en-US" dirty="0" err="1" smtClean="0"/>
              <a:t>een</a:t>
            </a:r>
            <a:r>
              <a:rPr lang="en-US" dirty="0" smtClean="0"/>
              <a:t> HTTP/2-enabled REST client:</a:t>
            </a:r>
            <a:br>
              <a:rPr lang="en-US" dirty="0" smtClean="0"/>
            </a:br>
            <a:endParaRPr lang="nl-NL" dirty="0"/>
          </a:p>
          <a:p>
            <a:r>
              <a:rPr lang="nl-NL" dirty="0" smtClean="0"/>
              <a:t>geen connection pool </a:t>
            </a:r>
            <a:r>
              <a:rPr lang="nl-NL" dirty="0"/>
              <a:t>nodig </a:t>
            </a:r>
            <a:r>
              <a:rPr lang="nl-NL" dirty="0" smtClean="0"/>
              <a:t>– HTTP/2 regelt multiplexing</a:t>
            </a:r>
          </a:p>
          <a:p>
            <a:r>
              <a:rPr lang="nl-NL" dirty="0" smtClean="0"/>
              <a:t>Hiervoor moet je eigen client code asynchroon zijn!</a:t>
            </a:r>
          </a:p>
          <a:p>
            <a:r>
              <a:rPr lang="nl-NL" dirty="0" smtClean="0"/>
              <a:t>Kan met OkHttp</a:t>
            </a:r>
            <a:r>
              <a:rPr lang="nl-NL" dirty="0"/>
              <a:t>, Netty (</a:t>
            </a:r>
            <a:r>
              <a:rPr lang="nl-NL" dirty="0" smtClean="0"/>
              <a:t>boilerplate!) en </a:t>
            </a:r>
            <a:r>
              <a:rPr lang="nl-NL" dirty="0"/>
              <a:t>Jetty </a:t>
            </a:r>
            <a:r>
              <a:rPr lang="nl-NL" dirty="0" smtClean="0"/>
              <a:t>low-level API </a:t>
            </a:r>
            <a:r>
              <a:rPr lang="nl-NL" dirty="0" smtClean="0">
                <a:solidFill>
                  <a:srgbClr val="00B050"/>
                </a:solidFill>
              </a:rPr>
              <a:t>(in workshop)</a:t>
            </a:r>
            <a:endParaRPr lang="nl-NL" dirty="0">
              <a:solidFill>
                <a:srgbClr val="00B050"/>
              </a:solidFill>
            </a:endParaRPr>
          </a:p>
          <a:p>
            <a:endParaRPr lang="nl-NL" dirty="0" smtClean="0"/>
          </a:p>
          <a:p>
            <a:r>
              <a:rPr lang="nl-NL" dirty="0" smtClean="0"/>
              <a:t>Server </a:t>
            </a:r>
            <a:r>
              <a:rPr lang="nl-NL" dirty="0"/>
              <a:t>push </a:t>
            </a:r>
            <a:r>
              <a:rPr lang="nl-NL" dirty="0" smtClean="0"/>
              <a:t>i.p.v. polling, SSE of websockets: </a:t>
            </a:r>
          </a:p>
          <a:p>
            <a:pPr lvl="1"/>
            <a:r>
              <a:rPr lang="nl-NL" dirty="0" smtClean="0"/>
              <a:t>minder </a:t>
            </a:r>
            <a:r>
              <a:rPr lang="nl-NL" dirty="0"/>
              <a:t>vaak </a:t>
            </a:r>
            <a:r>
              <a:rPr lang="nl-NL" dirty="0" smtClean="0"/>
              <a:t>pollen</a:t>
            </a:r>
          </a:p>
          <a:p>
            <a:pPr lvl="2"/>
            <a:r>
              <a:rPr lang="nl-NL" dirty="0"/>
              <a:t>Bij fallback naar HTTP/1.1 </a:t>
            </a:r>
            <a:r>
              <a:rPr lang="nl-NL" dirty="0" smtClean="0"/>
              <a:t>een kortere </a:t>
            </a:r>
            <a:r>
              <a:rPr lang="nl-NL" dirty="0"/>
              <a:t>poll time gebruiken</a:t>
            </a:r>
            <a:endParaRPr lang="nl-NL" dirty="0" smtClean="0"/>
          </a:p>
          <a:p>
            <a:pPr lvl="1"/>
            <a:r>
              <a:rPr lang="nl-NL" i="1" dirty="0" smtClean="0"/>
              <a:t>meteen</a:t>
            </a:r>
            <a:r>
              <a:rPr lang="nl-NL" dirty="0" smtClean="0"/>
              <a:t> </a:t>
            </a:r>
            <a:r>
              <a:rPr lang="nl-NL" dirty="0"/>
              <a:t>pollen als er een push binnenkomt </a:t>
            </a:r>
            <a:endParaRPr lang="nl-NL" dirty="0" smtClean="0"/>
          </a:p>
          <a:p>
            <a:pPr lvl="2"/>
            <a:r>
              <a:rPr lang="nl-NL" dirty="0" smtClean="0"/>
              <a:t>of </a:t>
            </a:r>
            <a:r>
              <a:rPr lang="nl-NL" dirty="0"/>
              <a:t>niet pollen, als het push bericht de content al </a:t>
            </a:r>
            <a:r>
              <a:rPr lang="nl-NL" dirty="0" smtClean="0"/>
              <a:t>bevat</a:t>
            </a:r>
            <a:br>
              <a:rPr lang="nl-NL" dirty="0" smtClean="0"/>
            </a:br>
            <a:endParaRPr lang="nl-NL" dirty="0"/>
          </a:p>
          <a:p>
            <a:r>
              <a:rPr lang="nl-NL" dirty="0" smtClean="0"/>
              <a:t>Kan dus niet </a:t>
            </a:r>
            <a:r>
              <a:rPr lang="nl-NL" dirty="0"/>
              <a:t>vanuit </a:t>
            </a:r>
            <a:r>
              <a:rPr lang="nl-NL" dirty="0" smtClean="0"/>
              <a:t>de frontend!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427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529" y="1"/>
            <a:ext cx="4846471" cy="36402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881420"/>
            <a:ext cx="8572500" cy="4997885"/>
          </a:xfrm>
        </p:spPr>
        <p:txBody>
          <a:bodyPr/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nl-NL" dirty="0" smtClean="0"/>
              <a:t>Zie het </a:t>
            </a:r>
            <a:r>
              <a:rPr lang="nl-NL" i="1" dirty="0" smtClean="0"/>
              <a:t>cookbook</a:t>
            </a:r>
            <a:r>
              <a:rPr lang="nl-NL" dirty="0" smtClean="0"/>
              <a:t> met </a:t>
            </a:r>
            <a:r>
              <a:rPr lang="nl-NL" i="1" dirty="0" smtClean="0"/>
              <a:t>recipes</a:t>
            </a:r>
            <a:r>
              <a:rPr lang="nl-NL" dirty="0" smtClean="0"/>
              <a:t>:</a:t>
            </a:r>
          </a:p>
          <a:p>
            <a:pPr lvl="1"/>
            <a:r>
              <a:rPr lang="en-US" dirty="0" smtClean="0"/>
              <a:t>‘</a:t>
            </a:r>
            <a:r>
              <a:rPr lang="nl-NL" b="1" dirty="0"/>
              <a:t>HTTP/2 &amp; </a:t>
            </a:r>
            <a:r>
              <a:rPr lang="nl-NL" b="1" dirty="0" smtClean="0"/>
              <a:t>Jetty (server side)’ </a:t>
            </a:r>
            <a:r>
              <a:rPr lang="nl-NL" b="1" dirty="0"/>
              <a:t>– ready made</a:t>
            </a:r>
            <a:endParaRPr lang="nl-NL" dirty="0"/>
          </a:p>
          <a:p>
            <a:pPr lvl="1"/>
            <a:r>
              <a:rPr lang="en-US" dirty="0"/>
              <a:t>‘</a:t>
            </a:r>
            <a:r>
              <a:rPr lang="nl-NL" b="1" dirty="0"/>
              <a:t>HTTP/2 &amp; </a:t>
            </a:r>
            <a:r>
              <a:rPr lang="nl-NL" b="1" dirty="0" smtClean="0"/>
              <a:t>h2c’ – cmdline tool</a:t>
            </a:r>
          </a:p>
          <a:p>
            <a:pPr lvl="1"/>
            <a:r>
              <a:rPr lang="nl-NL" b="1" dirty="0" smtClean="0"/>
              <a:t>‘Gophertiles Apache/docker’ – ready made</a:t>
            </a:r>
            <a:endParaRPr lang="nl-NL" dirty="0"/>
          </a:p>
          <a:p>
            <a:pPr lvl="1"/>
            <a:r>
              <a:rPr lang="en-US" dirty="0" smtClean="0"/>
              <a:t>‘</a:t>
            </a:r>
            <a:r>
              <a:rPr lang="nl-NL" b="1" dirty="0" smtClean="0"/>
              <a:t>Java9’ – coding &amp; fiddling</a:t>
            </a:r>
          </a:p>
          <a:p>
            <a:pPr lvl="1"/>
            <a:r>
              <a:rPr lang="en-US" dirty="0"/>
              <a:t>‘</a:t>
            </a:r>
            <a:r>
              <a:rPr lang="nl-NL" b="1" dirty="0"/>
              <a:t>HTTP/2 &amp; Tomcat9’ – cfg &amp; </a:t>
            </a:r>
            <a:r>
              <a:rPr lang="nl-NL" b="1" dirty="0" smtClean="0"/>
              <a:t>coding</a:t>
            </a:r>
          </a:p>
          <a:p>
            <a:pPr lvl="1"/>
            <a:r>
              <a:rPr lang="en-US" b="1" dirty="0" smtClean="0"/>
              <a:t>‘</a:t>
            </a:r>
            <a:r>
              <a:rPr lang="nl-NL" b="1" dirty="0"/>
              <a:t>HTTP/2 &amp; Jetty </a:t>
            </a:r>
            <a:r>
              <a:rPr lang="nl-NL" b="1" dirty="0" smtClean="0"/>
              <a:t>(client </a:t>
            </a:r>
            <a:r>
              <a:rPr lang="nl-NL" b="1" dirty="0"/>
              <a:t>side)</a:t>
            </a:r>
            <a:r>
              <a:rPr lang="en-US" b="1" dirty="0" smtClean="0"/>
              <a:t>’ – coding</a:t>
            </a:r>
          </a:p>
          <a:p>
            <a:pPr lvl="1"/>
            <a:r>
              <a:rPr lang="en-US" b="1" smtClean="0"/>
              <a:t>‘HTTP/2 </a:t>
            </a:r>
            <a:r>
              <a:rPr lang="en-US" b="1" dirty="0" smtClean="0"/>
              <a:t>&amp; Spring-boot </a:t>
            </a:r>
            <a:r>
              <a:rPr lang="en-US" b="1" smtClean="0"/>
              <a:t>+ Undertow’ – coding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 err="1" smtClean="0"/>
              <a:t>Bepaal</a:t>
            </a:r>
            <a:r>
              <a:rPr lang="en-US" b="1" dirty="0" smtClean="0"/>
              <a:t> </a:t>
            </a:r>
            <a:r>
              <a:rPr lang="en-US" b="1" dirty="0" err="1" smtClean="0"/>
              <a:t>zelf</a:t>
            </a:r>
            <a:r>
              <a:rPr lang="en-US" b="1" dirty="0" smtClean="0"/>
              <a:t> </a:t>
            </a:r>
            <a:r>
              <a:rPr lang="en-US" b="1" dirty="0" err="1" smtClean="0"/>
              <a:t>welke</a:t>
            </a:r>
            <a:r>
              <a:rPr lang="en-US" b="1" dirty="0" smtClean="0"/>
              <a:t> &amp; in </a:t>
            </a:r>
            <a:r>
              <a:rPr lang="en-US" b="1" dirty="0" err="1" smtClean="0"/>
              <a:t>welke</a:t>
            </a:r>
            <a:r>
              <a:rPr lang="en-US" b="1" dirty="0" smtClean="0"/>
              <a:t> </a:t>
            </a:r>
            <a:r>
              <a:rPr lang="en-US" b="1" dirty="0" err="1" smtClean="0"/>
              <a:t>volgorde</a:t>
            </a:r>
            <a:r>
              <a:rPr lang="en-US" b="1" dirty="0" smtClean="0"/>
              <a:t> je </a:t>
            </a:r>
            <a:r>
              <a:rPr lang="en-US" b="1" dirty="0" err="1" smtClean="0"/>
              <a:t>ze</a:t>
            </a:r>
            <a:r>
              <a:rPr lang="en-US" b="1" dirty="0" smtClean="0"/>
              <a:t> wilt </a:t>
            </a:r>
            <a:r>
              <a:rPr lang="en-US" b="1" dirty="0" err="1" smtClean="0"/>
              <a:t>oppikken</a:t>
            </a:r>
            <a:r>
              <a:rPr lang="en-US" b="1" dirty="0" smtClean="0"/>
              <a:t>!</a:t>
            </a:r>
            <a:endParaRPr lang="nl-NL" b="1" dirty="0" smtClean="0"/>
          </a:p>
          <a:p>
            <a:pPr marL="266700" lvl="1" indent="0">
              <a:buNone/>
            </a:pPr>
            <a:endParaRPr lang="nl-NL" dirty="0"/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341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Verdere</a:t>
            </a:r>
            <a:r>
              <a:rPr lang="en-US" dirty="0" smtClean="0"/>
              <a:t> </a:t>
            </a:r>
            <a:r>
              <a:rPr lang="en-US" dirty="0" err="1" smtClean="0"/>
              <a:t>informatie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239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Presentaties</a:t>
            </a:r>
            <a:r>
              <a:rPr lang="en-US" dirty="0" smtClean="0"/>
              <a:t> van </a:t>
            </a:r>
            <a:r>
              <a:rPr lang="en-US" dirty="0" err="1" smtClean="0"/>
              <a:t>anderen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 smtClean="0">
                <a:hlinkClick r:id="rId2"/>
              </a:rPr>
              <a:t>http</a:t>
            </a:r>
            <a:r>
              <a:rPr lang="nl-NL" sz="1400" dirty="0">
                <a:hlinkClick r:id="rId2"/>
              </a:rPr>
              <a:t>://www.slideshare.net/delabassee/http2-comes-to-java</a:t>
            </a:r>
            <a:r>
              <a:rPr lang="nl-NL" sz="1400" dirty="0"/>
              <a:t> </a:t>
            </a:r>
          </a:p>
          <a:p>
            <a:r>
              <a:rPr lang="nl-NL" sz="1400" dirty="0"/>
              <a:t>HTTP/2 &amp; Java: Current Status by Simone </a:t>
            </a:r>
            <a:r>
              <a:rPr lang="nl-NL" sz="1400" dirty="0" smtClean="0"/>
              <a:t>Bordet</a:t>
            </a:r>
          </a:p>
          <a:p>
            <a:pPr lvl="1"/>
            <a:r>
              <a:rPr lang="nl-NL" sz="1400" dirty="0" smtClean="0">
                <a:hlinkClick r:id="rId3"/>
              </a:rPr>
              <a:t>https</a:t>
            </a:r>
            <a:r>
              <a:rPr lang="nl-NL" sz="1400" dirty="0">
                <a:hlinkClick r:id="rId3"/>
              </a:rPr>
              <a:t>://www.youtube.com/watch?v=QpLtBftqM04</a:t>
            </a:r>
            <a:r>
              <a:rPr lang="nl-NL" sz="1400" dirty="0"/>
              <a:t> </a:t>
            </a:r>
            <a:endParaRPr lang="nl-NL" sz="1400" dirty="0" smtClean="0"/>
          </a:p>
          <a:p>
            <a:pPr lvl="1"/>
            <a:r>
              <a:rPr lang="nl-NL" sz="1400" dirty="0">
                <a:hlinkClick r:id="rId4"/>
              </a:rPr>
              <a:t>http://www.slideshare.net/SimoneBordet/http2-and-java-current-status</a:t>
            </a:r>
            <a:r>
              <a:rPr lang="nl-NL" sz="1400" dirty="0"/>
              <a:t> </a:t>
            </a:r>
            <a:endParaRPr lang="nl-NL" sz="1400" dirty="0" smtClean="0"/>
          </a:p>
          <a:p>
            <a:r>
              <a:rPr lang="nl-NL" sz="1400" dirty="0">
                <a:hlinkClick r:id="rId5"/>
              </a:rPr>
              <a:t>http://</a:t>
            </a:r>
            <a:r>
              <a:rPr lang="nl-NL" sz="1400" dirty="0" smtClean="0">
                <a:hlinkClick r:id="rId5"/>
              </a:rPr>
              <a:t>www.slideshare.net/daniel_b_austin/html5-http2-and-you-11</a:t>
            </a:r>
            <a:endParaRPr lang="nl-NL" sz="1400" dirty="0" smtClean="0"/>
          </a:p>
          <a:p>
            <a:r>
              <a:rPr lang="en-US" sz="1400" dirty="0"/>
              <a:t>Java Servlet 4 &amp; </a:t>
            </a:r>
            <a:r>
              <a:rPr lang="en-US" sz="1400" dirty="0" smtClean="0"/>
              <a:t>HTTP/2 (in cursus repo):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specs/xXg5EPb6b86-CON5989_Burns-CON5898-BURNS-CHAN-SERVLET4.pdf</a:t>
            </a:r>
            <a:endParaRPr lang="en-US" sz="1400" dirty="0" smtClean="0"/>
          </a:p>
          <a:p>
            <a:r>
              <a:rPr lang="nl-NL" sz="1400" dirty="0" smtClean="0">
                <a:hlinkClick r:id="rId6"/>
              </a:rPr>
              <a:t>https</a:t>
            </a:r>
            <a:r>
              <a:rPr lang="nl-NL" sz="1400" dirty="0">
                <a:hlinkClick r:id="rId6"/>
              </a:rPr>
              <a:t>://</a:t>
            </a:r>
            <a:r>
              <a:rPr lang="nl-NL" sz="1400" dirty="0" smtClean="0">
                <a:hlinkClick r:id="rId6"/>
              </a:rPr>
              <a:t>www.youtube.com/watch?v=wR3o6HA47Ao</a:t>
            </a:r>
            <a:r>
              <a:rPr lang="nl-NL" sz="1400" dirty="0" smtClean="0"/>
              <a:t> unRESTful </a:t>
            </a:r>
            <a:r>
              <a:rPr lang="nl-NL" sz="1400" dirty="0"/>
              <a:t>Web Services with HTTP/2 Fabian </a:t>
            </a:r>
            <a:r>
              <a:rPr lang="nl-NL" sz="1400" dirty="0" smtClean="0"/>
              <a:t>Stäber </a:t>
            </a:r>
          </a:p>
          <a:p>
            <a:pPr lvl="1"/>
            <a:r>
              <a:rPr lang="en-US" sz="1400" dirty="0">
                <a:hlinkClick r:id="rId7"/>
              </a:rPr>
              <a:t>https://speakerd.s3.amazonaws.com/presentations/af1c180f9ccc46ffb2fe063539ccf8e0/unrestful-web-services-with-http2.pdf</a:t>
            </a:r>
            <a:endParaRPr lang="en-US" sz="1400" dirty="0"/>
          </a:p>
          <a:p>
            <a:r>
              <a:rPr lang="nl-NL" sz="1400" dirty="0" smtClean="0"/>
              <a:t>HTTP/2 </a:t>
            </a:r>
            <a:r>
              <a:rPr lang="nl-NL" sz="1400" dirty="0"/>
              <a:t>for the Web developer by Brian </a:t>
            </a:r>
            <a:r>
              <a:rPr lang="nl-NL" sz="1400" dirty="0" smtClean="0"/>
              <a:t>Clozel </a:t>
            </a:r>
            <a:r>
              <a:rPr lang="nl-NL" sz="1400" dirty="0">
                <a:hlinkClick r:id="rId8"/>
              </a:rPr>
              <a:t>https://</a:t>
            </a:r>
            <a:r>
              <a:rPr lang="nl-NL" sz="1400" dirty="0" smtClean="0">
                <a:hlinkClick r:id="rId8"/>
              </a:rPr>
              <a:t>www.youtube.com/watch?v=ssp1ve_A1to</a:t>
            </a:r>
            <a:endParaRPr lang="nl-NL" sz="1400" dirty="0" smtClean="0"/>
          </a:p>
          <a:p>
            <a:r>
              <a:rPr lang="nl-NL" sz="1400" dirty="0" smtClean="0"/>
              <a:t>Apache </a:t>
            </a:r>
            <a:r>
              <a:rPr lang="nl-NL" sz="1400" dirty="0"/>
              <a:t>Tomcat 9: HTTP/2 Quick </a:t>
            </a:r>
            <a:r>
              <a:rPr lang="nl-NL" sz="1400" dirty="0" smtClean="0"/>
              <a:t>Start </a:t>
            </a:r>
            <a:r>
              <a:rPr lang="nl-NL" sz="1400" dirty="0"/>
              <a:t> </a:t>
            </a:r>
            <a:r>
              <a:rPr lang="nl-NL" sz="1400" dirty="0">
                <a:hlinkClick r:id="rId9"/>
              </a:rPr>
              <a:t>https://</a:t>
            </a:r>
            <a:r>
              <a:rPr lang="nl-NL" sz="1400" dirty="0" smtClean="0">
                <a:hlinkClick r:id="rId9"/>
              </a:rPr>
              <a:t>www.youtube.com/watch?v=oCFwgMvouis</a:t>
            </a:r>
            <a:r>
              <a:rPr lang="nl-NL" sz="1400" dirty="0" smtClean="0"/>
              <a:t>  </a:t>
            </a:r>
          </a:p>
          <a:p>
            <a:r>
              <a:rPr lang="nl-NL" sz="1400" dirty="0">
                <a:hlinkClick r:id="rId10"/>
              </a:rPr>
              <a:t>https://</a:t>
            </a:r>
            <a:r>
              <a:rPr lang="nl-NL" sz="1400" dirty="0" smtClean="0">
                <a:hlinkClick r:id="rId10"/>
              </a:rPr>
              <a:t>www.mnot.net/talks/http2-expectations</a:t>
            </a:r>
            <a:endParaRPr lang="nl-NL" sz="1400" dirty="0" smtClean="0"/>
          </a:p>
          <a:p>
            <a:r>
              <a:rPr lang="nl-NL" sz="1400" dirty="0">
                <a:hlinkClick r:id="rId11"/>
              </a:rPr>
              <a:t>https://ma.ttias.be/the-http2-spec-is-final</a:t>
            </a:r>
            <a:r>
              <a:rPr lang="nl-NL" sz="1400" dirty="0" smtClean="0">
                <a:hlinkClick r:id="rId11"/>
              </a:rPr>
              <a:t>/</a:t>
            </a:r>
            <a:r>
              <a:rPr lang="nl-NL" sz="1400" dirty="0" smtClean="0"/>
              <a:t>  </a:t>
            </a:r>
          </a:p>
          <a:p>
            <a:r>
              <a:rPr lang="en-US" sz="1400" dirty="0">
                <a:hlinkClick r:id="rId12"/>
              </a:rPr>
              <a:t>https://hpbn.co</a:t>
            </a:r>
            <a:r>
              <a:rPr lang="en-US" sz="1400" dirty="0" smtClean="0">
                <a:hlinkClick r:id="rId12"/>
              </a:rPr>
              <a:t>/</a:t>
            </a:r>
            <a:r>
              <a:rPr lang="en-US" sz="1400" dirty="0"/>
              <a:t> webbook High Performance Browser Networking - Ilya </a:t>
            </a:r>
            <a:r>
              <a:rPr lang="en-US" sz="1400" dirty="0" err="1"/>
              <a:t>Grigorik</a:t>
            </a:r>
            <a:r>
              <a:rPr lang="en-US" sz="1400" dirty="0"/>
              <a:t> </a:t>
            </a:r>
            <a:r>
              <a:rPr lang="en-US" sz="1400" dirty="0" smtClean="0"/>
              <a:t>(Google) </a:t>
            </a:r>
            <a:endParaRPr lang="nl-NL" sz="1400" dirty="0"/>
          </a:p>
          <a:p>
            <a:endParaRPr lang="nl-NL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87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sites &amp; </a:t>
            </a:r>
            <a:r>
              <a:rPr lang="en-US" dirty="0" err="1" smtClean="0"/>
              <a:t>filmpjes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hlinkClick r:id="rId2"/>
              </a:rPr>
              <a:t>Nginx HTTP/2 World Country Flags </a:t>
            </a:r>
            <a:r>
              <a:rPr lang="en-US" dirty="0" smtClean="0">
                <a:hlinkClick r:id="rId2"/>
              </a:rPr>
              <a:t>Demo</a:t>
            </a:r>
            <a:r>
              <a:rPr lang="en-US" dirty="0"/>
              <a:t> (</a:t>
            </a:r>
            <a:r>
              <a:rPr lang="en-US" dirty="0" err="1"/>
              <a:t>oude</a:t>
            </a:r>
            <a:r>
              <a:rPr lang="en-US" dirty="0"/>
              <a:t> HTTP/2 </a:t>
            </a:r>
            <a:r>
              <a:rPr lang="en-US" dirty="0" err="1"/>
              <a:t>impl</a:t>
            </a:r>
            <a:r>
              <a:rPr lang="en-US" dirty="0"/>
              <a:t>?)</a:t>
            </a:r>
            <a:endParaRPr lang="en-US" dirty="0" smtClean="0">
              <a:hlinkClick r:id="rId3"/>
            </a:endParaRPr>
          </a:p>
          <a:p>
            <a:pPr lvl="1"/>
            <a:r>
              <a:rPr lang="en-US" dirty="0" smtClean="0">
                <a:hlinkClick r:id="rId3"/>
              </a:rPr>
              <a:t>SPDY flags</a:t>
            </a:r>
            <a:r>
              <a:rPr lang="en-US" dirty="0" smtClean="0"/>
              <a:t> (</a:t>
            </a:r>
            <a:r>
              <a:rPr lang="en-US" dirty="0" err="1" smtClean="0"/>
              <a:t>youtube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hlinkClick r:id="rId4"/>
              </a:rPr>
              <a:t>Gophertiles</a:t>
            </a:r>
            <a:r>
              <a:rPr lang="en-US" dirty="0"/>
              <a:t> (</a:t>
            </a:r>
            <a:r>
              <a:rPr lang="en-US" dirty="0" err="1"/>
              <a:t>youtube</a:t>
            </a:r>
            <a:r>
              <a:rPr lang="en-US" dirty="0" smtClean="0"/>
              <a:t>)</a:t>
            </a:r>
          </a:p>
          <a:p>
            <a:pPr lvl="2"/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http2.golang.org/gophertiles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oude</a:t>
            </a:r>
            <a:r>
              <a:rPr lang="en-US" dirty="0" smtClean="0"/>
              <a:t> HTTP/2 </a:t>
            </a:r>
            <a:r>
              <a:rPr lang="en-US" dirty="0" err="1" smtClean="0"/>
              <a:t>impl</a:t>
            </a:r>
            <a:r>
              <a:rPr lang="en-US" dirty="0" smtClean="0"/>
              <a:t>?)</a:t>
            </a:r>
          </a:p>
          <a:p>
            <a:pPr lvl="2"/>
            <a:r>
              <a:rPr lang="en-US" dirty="0">
                <a:hlinkClick r:id="rId5"/>
              </a:rPr>
              <a:t>https://hub.docker.com/r/fstab/gophertiles</a:t>
            </a:r>
            <a:r>
              <a:rPr lang="en-US" dirty="0" smtClean="0">
                <a:hlinkClick r:id="rId5"/>
              </a:rPr>
              <a:t>/ </a:t>
            </a:r>
            <a:r>
              <a:rPr lang="en-US" dirty="0" smtClean="0"/>
              <a:t>(</a:t>
            </a:r>
            <a:r>
              <a:rPr lang="en-US" dirty="0" err="1" smtClean="0"/>
              <a:t>dockerized</a:t>
            </a:r>
            <a:r>
              <a:rPr lang="en-US" dirty="0" smtClean="0"/>
              <a:t> – </a:t>
            </a:r>
            <a:r>
              <a:rPr lang="en-US" dirty="0" err="1" smtClean="0"/>
              <a:t>werkt</a:t>
            </a:r>
            <a:r>
              <a:rPr lang="en-US" dirty="0" smtClean="0"/>
              <a:t> </a:t>
            </a:r>
            <a:r>
              <a:rPr lang="en-US" dirty="0" err="1" smtClean="0"/>
              <a:t>wel</a:t>
            </a:r>
            <a:r>
              <a:rPr lang="en-US" dirty="0" smtClean="0"/>
              <a:t>!)</a:t>
            </a:r>
            <a:endParaRPr lang="en-US" dirty="0" smtClean="0">
              <a:hlinkClick r:id="rId5"/>
            </a:endParaRPr>
          </a:p>
          <a:p>
            <a:pPr lvl="1"/>
            <a:r>
              <a:rPr lang="en-US" dirty="0" smtClean="0">
                <a:hlinkClick r:id="rId5"/>
              </a:rPr>
              <a:t>CDN77 HTTP/2 demo</a:t>
            </a:r>
            <a:r>
              <a:rPr lang="en-US" dirty="0"/>
              <a:t>  (</a:t>
            </a:r>
            <a:r>
              <a:rPr lang="en-US" dirty="0" err="1"/>
              <a:t>oude</a:t>
            </a:r>
            <a:r>
              <a:rPr lang="en-US" dirty="0"/>
              <a:t> HTTP/2 </a:t>
            </a:r>
            <a:r>
              <a:rPr lang="en-US" dirty="0" err="1"/>
              <a:t>impl</a:t>
            </a:r>
            <a:r>
              <a:rPr lang="en-US" dirty="0"/>
              <a:t>?)</a:t>
            </a:r>
            <a:endParaRPr lang="en-US" dirty="0" smtClean="0"/>
          </a:p>
          <a:p>
            <a:pPr lvl="1"/>
            <a:r>
              <a:rPr lang="en-US" dirty="0" smtClean="0">
                <a:hlinkClick r:id="rId6"/>
              </a:rPr>
              <a:t>Akamai demo</a:t>
            </a:r>
            <a:r>
              <a:rPr lang="en-US" dirty="0"/>
              <a:t> (</a:t>
            </a:r>
            <a:r>
              <a:rPr lang="en-US" dirty="0" err="1"/>
              <a:t>oude</a:t>
            </a:r>
            <a:r>
              <a:rPr lang="en-US" dirty="0"/>
              <a:t> HTTP/2 </a:t>
            </a:r>
            <a:r>
              <a:rPr lang="en-US" dirty="0" err="1"/>
              <a:t>impl</a:t>
            </a:r>
            <a:r>
              <a:rPr lang="en-US" dirty="0"/>
              <a:t>?)</a:t>
            </a:r>
            <a:endParaRPr lang="en-US" dirty="0" smtClean="0"/>
          </a:p>
          <a:p>
            <a:pPr lvl="2"/>
            <a:r>
              <a:rPr lang="en-US" dirty="0"/>
              <a:t>Of: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http2.akamai.com/demo/h2_demo_frame.html</a:t>
            </a:r>
            <a:r>
              <a:rPr lang="en-US" dirty="0" smtClean="0"/>
              <a:t> (idem)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curl -v --http2 https://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http2.akamai.com</a:t>
            </a:r>
            <a:r>
              <a:rPr lang="en-US" dirty="0" smtClean="0"/>
              <a:t> </a:t>
            </a:r>
            <a:r>
              <a:rPr lang="en-US" dirty="0" err="1" smtClean="0"/>
              <a:t>werkt</a:t>
            </a:r>
            <a:r>
              <a:rPr lang="en-US" dirty="0" smtClean="0"/>
              <a:t> </a:t>
            </a:r>
            <a:r>
              <a:rPr lang="en-US" dirty="0" err="1" smtClean="0"/>
              <a:t>wel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hlinkClick r:id="rId8"/>
              </a:rPr>
              <a:t>SPDY vs. HTTP/1.x speed</a:t>
            </a:r>
            <a:r>
              <a:rPr lang="en-US" dirty="0"/>
              <a:t> (</a:t>
            </a:r>
            <a:r>
              <a:rPr lang="en-US" dirty="0" err="1"/>
              <a:t>youtube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>
                <a:hlinkClick r:id="rId9"/>
              </a:rPr>
              <a:t>HTTP/1.x vs. HTTP/2 op </a:t>
            </a:r>
            <a:r>
              <a:rPr lang="en-US" dirty="0" err="1" smtClean="0">
                <a:hlinkClick r:id="rId9"/>
              </a:rPr>
              <a:t>vliegtuig</a:t>
            </a:r>
            <a:r>
              <a:rPr lang="en-US" dirty="0" smtClean="0">
                <a:hlinkClick r:id="rId9"/>
              </a:rPr>
              <a:t> </a:t>
            </a:r>
            <a:r>
              <a:rPr lang="en-US" dirty="0" err="1" smtClean="0">
                <a:hlinkClick r:id="rId9"/>
              </a:rPr>
              <a:t>Wifi</a:t>
            </a:r>
            <a:r>
              <a:rPr lang="en-US" dirty="0" smtClean="0"/>
              <a:t> (</a:t>
            </a:r>
            <a:r>
              <a:rPr lang="en-US" dirty="0" err="1" smtClean="0"/>
              <a:t>vanaf</a:t>
            </a:r>
            <a:r>
              <a:rPr lang="en-US" dirty="0" smtClean="0"/>
              <a:t> </a:t>
            </a:r>
            <a:r>
              <a:rPr lang="en-US" dirty="0"/>
              <a:t>3:20) (</a:t>
            </a:r>
            <a:r>
              <a:rPr lang="en-US" dirty="0" err="1"/>
              <a:t>youtube</a:t>
            </a:r>
            <a:r>
              <a:rPr lang="en-US" dirty="0"/>
              <a:t>)</a:t>
            </a:r>
            <a:endParaRPr lang="en-US" dirty="0" smtClean="0"/>
          </a:p>
          <a:p>
            <a:pPr marL="266700" lvl="1" indent="0">
              <a:buNone/>
            </a:pPr>
            <a:endParaRPr lang="nl-NL" dirty="0" smtClean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03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Specs &amp; </a:t>
            </a:r>
            <a:r>
              <a:rPr lang="en-US" dirty="0" err="1" smtClean="0"/>
              <a:t>informatie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600" u="sng" dirty="0">
                <a:hlinkClick r:id="rId2"/>
              </a:rPr>
              <a:t>HTTP/2 spec </a:t>
            </a:r>
            <a:r>
              <a:rPr lang="en-US" sz="1600" u="sng" dirty="0" smtClean="0">
                <a:hlinkClick r:id="rId2"/>
              </a:rPr>
              <a:t>home</a:t>
            </a:r>
            <a:endParaRPr lang="en-US" sz="1600" u="sng" dirty="0" smtClean="0"/>
          </a:p>
          <a:p>
            <a:pPr lvl="0"/>
            <a:r>
              <a:rPr lang="nl-NL" sz="1600" dirty="0">
                <a:hlinkClick r:id="rId3"/>
              </a:rPr>
              <a:t>https://</a:t>
            </a:r>
            <a:r>
              <a:rPr lang="nl-NL" sz="1600" dirty="0" smtClean="0">
                <a:hlinkClick r:id="rId3"/>
              </a:rPr>
              <a:t>github.com/http2/http2-spec/wiki/Implementations</a:t>
            </a:r>
            <a:r>
              <a:rPr lang="nl-NL" sz="1600" dirty="0" smtClean="0"/>
              <a:t>  </a:t>
            </a:r>
            <a:endParaRPr lang="nl-NL" sz="1600" dirty="0"/>
          </a:p>
          <a:p>
            <a:pPr lvl="0"/>
            <a:r>
              <a:rPr lang="en-US" sz="1600" u="sng" dirty="0">
                <a:hlinkClick r:id="rId4"/>
              </a:rPr>
              <a:t>JEP 110: HTTP/2 </a:t>
            </a:r>
            <a:r>
              <a:rPr lang="en-US" sz="1600" u="sng" dirty="0" smtClean="0">
                <a:hlinkClick r:id="rId4"/>
              </a:rPr>
              <a:t>Client</a:t>
            </a:r>
            <a:endParaRPr lang="nl-NL" sz="1600" dirty="0"/>
          </a:p>
          <a:p>
            <a:pPr lvl="0"/>
            <a:r>
              <a:rPr lang="nl-NL" sz="1600" u="sng" dirty="0">
                <a:hlinkClick r:id="rId5"/>
              </a:rPr>
              <a:t>Servlet 4.0 JSR-369</a:t>
            </a:r>
            <a:r>
              <a:rPr lang="nl-NL" sz="1600" dirty="0"/>
              <a:t>  </a:t>
            </a:r>
            <a:endParaRPr lang="nl-NL" sz="1600" dirty="0" smtClean="0"/>
          </a:p>
          <a:p>
            <a:pPr lvl="0"/>
            <a:r>
              <a:rPr lang="nl-NL" sz="1600" dirty="0" smtClean="0">
                <a:hlinkClick r:id="rId6"/>
              </a:rPr>
              <a:t>RFC 7540</a:t>
            </a:r>
            <a:endParaRPr lang="nl-NL" sz="1600" dirty="0" smtClean="0"/>
          </a:p>
          <a:p>
            <a:pPr lvl="0"/>
            <a:endParaRPr lang="en-US" sz="1600" u="sng" dirty="0" smtClean="0">
              <a:hlinkClick r:id="rId7"/>
            </a:endParaRPr>
          </a:p>
          <a:p>
            <a:pPr lvl="0"/>
            <a:r>
              <a:rPr lang="en-US" sz="1600" u="sng" dirty="0" smtClean="0">
                <a:hlinkClick r:id="rId7"/>
              </a:rPr>
              <a:t>Fabian </a:t>
            </a:r>
            <a:r>
              <a:rPr lang="en-US" sz="1600" u="sng" dirty="0" err="1">
                <a:hlinkClick r:id="rId7"/>
              </a:rPr>
              <a:t>Stäbers</a:t>
            </a:r>
            <a:r>
              <a:rPr lang="en-US" sz="1600" u="sng" dirty="0">
                <a:hlinkClick r:id="rId7"/>
              </a:rPr>
              <a:t> </a:t>
            </a:r>
            <a:r>
              <a:rPr lang="en-US" sz="1600" u="sng" dirty="0" smtClean="0">
                <a:hlinkClick r:id="rId7"/>
              </a:rPr>
              <a:t>blog</a:t>
            </a:r>
            <a:r>
              <a:rPr lang="en-US" sz="1600" dirty="0" smtClean="0"/>
              <a:t> (‘</a:t>
            </a:r>
            <a:r>
              <a:rPr lang="en-US" sz="1600" dirty="0" err="1" smtClean="0"/>
              <a:t>fstab</a:t>
            </a:r>
            <a:r>
              <a:rPr lang="en-US" sz="1600" dirty="0" smtClean="0"/>
              <a:t>’)</a:t>
            </a:r>
            <a:endParaRPr lang="nl-NL" sz="1600" dirty="0"/>
          </a:p>
          <a:p>
            <a:pPr lvl="0"/>
            <a:r>
              <a:rPr lang="nl-NL" sz="1600" u="sng" dirty="0">
                <a:hlinkClick r:id="rId8"/>
              </a:rPr>
              <a:t>Caniuse HTTP/2</a:t>
            </a:r>
            <a:r>
              <a:rPr lang="nl-NL" sz="1600" dirty="0"/>
              <a:t>  </a:t>
            </a:r>
            <a:endParaRPr lang="nl-NL" sz="1600" dirty="0" smtClean="0"/>
          </a:p>
          <a:p>
            <a:pPr lvl="0"/>
            <a:endParaRPr lang="nl-NL" sz="1600" dirty="0" smtClean="0"/>
          </a:p>
          <a:p>
            <a:pPr lvl="0"/>
            <a:r>
              <a:rPr lang="en-US" sz="1600" u="sng" dirty="0" smtClean="0">
                <a:hlinkClick r:id="rId9"/>
              </a:rPr>
              <a:t>Jetty </a:t>
            </a:r>
            <a:r>
              <a:rPr lang="en-US" sz="1600" u="sng" dirty="0" err="1">
                <a:hlinkClick r:id="rId9"/>
              </a:rPr>
              <a:t>PushBuilder</a:t>
            </a:r>
            <a:r>
              <a:rPr lang="en-US" sz="1600" u="sng" dirty="0">
                <a:hlinkClick r:id="rId9"/>
              </a:rPr>
              <a:t> </a:t>
            </a:r>
            <a:r>
              <a:rPr lang="en-US" sz="1600" u="sng" dirty="0" err="1" smtClean="0">
                <a:hlinkClick r:id="rId9"/>
              </a:rPr>
              <a:t>javadoc</a:t>
            </a:r>
            <a:endParaRPr lang="nl-NL" sz="1600" dirty="0"/>
          </a:p>
          <a:p>
            <a:pPr lvl="0"/>
            <a:r>
              <a:rPr lang="en-US" sz="1600" u="sng" dirty="0">
                <a:hlinkClick r:id="rId10"/>
              </a:rPr>
              <a:t>Jetty ALPN </a:t>
            </a:r>
            <a:r>
              <a:rPr lang="en-US" sz="1600" u="sng" dirty="0" err="1">
                <a:hlinkClick r:id="rId10"/>
              </a:rPr>
              <a:t>bootclasspath</a:t>
            </a:r>
            <a:r>
              <a:rPr lang="en-US" sz="1600" u="sng" dirty="0">
                <a:hlinkClick r:id="rId10"/>
              </a:rPr>
              <a:t> </a:t>
            </a:r>
            <a:r>
              <a:rPr lang="en-US" sz="1600" u="sng" dirty="0" err="1" smtClean="0">
                <a:hlinkClick r:id="rId10"/>
              </a:rPr>
              <a:t>extensie</a:t>
            </a:r>
            <a:endParaRPr lang="en-US" dirty="0"/>
          </a:p>
          <a:p>
            <a:pPr lvl="0"/>
            <a:endParaRPr lang="nl-NL" dirty="0" smtClean="0">
              <a:hlinkClick r:id="rId11"/>
            </a:endParaRPr>
          </a:p>
          <a:p>
            <a:pPr lvl="0"/>
            <a:r>
              <a:rPr lang="nl-NL" dirty="0" smtClean="0">
                <a:hlinkClick r:id="rId11"/>
              </a:rPr>
              <a:t>http</a:t>
            </a:r>
            <a:r>
              <a:rPr lang="nl-NL" dirty="0">
                <a:hlinkClick r:id="rId11"/>
              </a:rPr>
              <a:t>://isthewebhttp2yet.com</a:t>
            </a:r>
            <a:r>
              <a:rPr lang="nl-NL" dirty="0" smtClean="0">
                <a:hlinkClick r:id="rId11"/>
              </a:rPr>
              <a:t>/</a:t>
            </a:r>
            <a:endParaRPr lang="nl-NL" dirty="0" smtClean="0"/>
          </a:p>
          <a:p>
            <a:pPr lvl="0"/>
            <a:r>
              <a:rPr lang="nl-NL" dirty="0">
                <a:hlinkClick r:id="rId12"/>
              </a:rPr>
              <a:t>https://</a:t>
            </a:r>
            <a:r>
              <a:rPr lang="nl-NL" dirty="0" smtClean="0">
                <a:hlinkClick r:id="rId12"/>
              </a:rPr>
              <a:t>tools.keycdn.com/http2-test</a:t>
            </a:r>
            <a:r>
              <a:rPr lang="nl-NL" dirty="0" smtClean="0"/>
              <a:t> </a:t>
            </a:r>
          </a:p>
          <a:p>
            <a:pPr lvl="1"/>
            <a:endParaRPr lang="nl-NL" dirty="0" smtClean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695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48</a:t>
            </a:fld>
            <a:endParaRPr lang="nl-NL"/>
          </a:p>
        </p:txBody>
      </p:sp>
      <p:grpSp>
        <p:nvGrpSpPr>
          <p:cNvPr id="11" name="Groep 10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9144000" cy="6858000"/>
            </a:xfrm>
            <a:prstGeom prst="rect">
              <a:avLst/>
            </a:prstGeom>
            <a:solidFill>
              <a:srgbClr val="E98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nl-NL"/>
            </a:p>
          </p:txBody>
        </p:sp>
        <p:sp>
          <p:nvSpPr>
            <p:cNvPr id="9" name="Tekstvak 8"/>
            <p:cNvSpPr txBox="1"/>
            <p:nvPr/>
          </p:nvSpPr>
          <p:spPr bwMode="auto">
            <a:xfrm>
              <a:off x="0" y="6148388"/>
              <a:ext cx="9144000" cy="3079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buClr>
                  <a:schemeClr val="tx1"/>
                </a:buClr>
                <a:buSzPct val="120000"/>
                <a:defRPr/>
              </a:pPr>
              <a:r>
                <a:rPr lang="en-US" sz="1400" dirty="0">
                  <a:latin typeface="+mn-lt"/>
                  <a:cs typeface="+mn-cs"/>
                </a:rPr>
                <a:t>www.ordina.nl</a:t>
              </a:r>
              <a:endParaRPr lang="nl-NL" sz="1400" dirty="0">
                <a:latin typeface="+mn-lt"/>
                <a:cs typeface="+mn-cs"/>
              </a:endParaRPr>
            </a:p>
          </p:txBody>
        </p:sp>
        <p:pic>
          <p:nvPicPr>
            <p:cNvPr id="10" name="Afbeelding 9" descr="ordina_pay-off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4203" y="2969638"/>
              <a:ext cx="6665312" cy="57246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Materiaal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114815"/>
            <a:ext cx="8572500" cy="5169871"/>
          </a:xfrm>
        </p:spPr>
        <p:txBody>
          <a:bodyPr/>
          <a:lstStyle/>
          <a:p>
            <a:r>
              <a:rPr lang="en-US" dirty="0" smtClean="0"/>
              <a:t>Sheets, </a:t>
            </a:r>
            <a:r>
              <a:rPr lang="en-US" dirty="0" err="1" smtClean="0"/>
              <a:t>instructies</a:t>
            </a:r>
            <a:r>
              <a:rPr lang="en-US" dirty="0" smtClean="0"/>
              <a:t> &amp; workspace</a:t>
            </a:r>
          </a:p>
          <a:p>
            <a:pPr lvl="1"/>
            <a:r>
              <a:rPr lang="en-US" dirty="0" smtClean="0"/>
              <a:t>Clone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pPr lvl="1"/>
            <a:r>
              <a:rPr lang="en-US" dirty="0" smtClean="0"/>
              <a:t>… of USB stick</a:t>
            </a:r>
          </a:p>
          <a:p>
            <a:pPr marL="266700" lvl="1" indent="0">
              <a:buNone/>
            </a:pPr>
            <a:endParaRPr lang="en-US" dirty="0"/>
          </a:p>
          <a:p>
            <a:r>
              <a:rPr lang="en-US" dirty="0"/>
              <a:t>Copy-paste </a:t>
            </a:r>
            <a:r>
              <a:rPr lang="en-US" dirty="0" err="1"/>
              <a:t>problemen</a:t>
            </a:r>
            <a:r>
              <a:rPr lang="en-US" dirty="0"/>
              <a:t>:</a:t>
            </a:r>
            <a:endParaRPr lang="nl-NL" dirty="0"/>
          </a:p>
          <a:p>
            <a:pPr lvl="1"/>
            <a:r>
              <a:rPr lang="nl-NL" dirty="0"/>
              <a:t>'-‘ of ‘—’ valt weg bij copy-paste uit URL</a:t>
            </a:r>
          </a:p>
          <a:p>
            <a:pPr lvl="1"/>
            <a:r>
              <a:rPr lang="en-US" dirty="0"/>
              <a:t>‘5.’ </a:t>
            </a:r>
            <a:r>
              <a:rPr lang="en-US" dirty="0" err="1"/>
              <a:t>oid</a:t>
            </a:r>
            <a:r>
              <a:rPr lang="en-US" dirty="0"/>
              <a:t> </a:t>
            </a:r>
            <a:r>
              <a:rPr lang="en-US" dirty="0" err="1"/>
              <a:t>meegekopieerd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numbered </a:t>
            </a:r>
            <a:r>
              <a:rPr lang="en-US" dirty="0" smtClean="0"/>
              <a:t>bullet</a:t>
            </a:r>
          </a:p>
          <a:p>
            <a:pPr lvl="1"/>
            <a:r>
              <a:rPr lang="en-US" dirty="0" smtClean="0"/>
              <a:t>Maven toolchains op Mac/Linux</a:t>
            </a:r>
          </a:p>
          <a:p>
            <a:pPr marL="2667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59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I’m so sorry…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Java9,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zeker</a:t>
            </a:r>
            <a:r>
              <a:rPr lang="en-US" dirty="0" smtClean="0"/>
              <a:t> </a:t>
            </a:r>
            <a:r>
              <a:rPr lang="en-US" dirty="0" err="1" smtClean="0"/>
              <a:t>combinatie</a:t>
            </a:r>
            <a:r>
              <a:rPr lang="en-US" dirty="0" smtClean="0"/>
              <a:t> met HTTP/2, is </a:t>
            </a:r>
            <a:r>
              <a:rPr lang="en-US" i="1" dirty="0" err="1" smtClean="0"/>
              <a:t>echt</a:t>
            </a:r>
            <a:r>
              <a:rPr lang="en-US" dirty="0" smtClean="0"/>
              <a:t> bleeding edge…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6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905" y="1447802"/>
            <a:ext cx="3323740" cy="46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8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Gebruikte</a:t>
            </a:r>
            <a:r>
              <a:rPr lang="en-US" dirty="0" smtClean="0"/>
              <a:t> software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JDK9 </a:t>
            </a:r>
            <a:r>
              <a:rPr lang="en-US" dirty="0" err="1" smtClean="0"/>
              <a:t>ea</a:t>
            </a:r>
            <a:r>
              <a:rPr lang="en-US" dirty="0" smtClean="0"/>
              <a:t> build / JDK 8</a:t>
            </a:r>
            <a:endParaRPr lang="en-US" dirty="0"/>
          </a:p>
          <a:p>
            <a:r>
              <a:rPr lang="en-US" dirty="0" smtClean="0"/>
              <a:t>Maven</a:t>
            </a:r>
          </a:p>
          <a:p>
            <a:pPr lvl="1"/>
            <a:r>
              <a:rPr lang="en-US" dirty="0" smtClean="0"/>
              <a:t>Java9: toolchain </a:t>
            </a:r>
            <a:r>
              <a:rPr lang="en-US" dirty="0" err="1" smtClean="0"/>
              <a:t>cfg</a:t>
            </a:r>
            <a:endParaRPr lang="en-US" dirty="0"/>
          </a:p>
          <a:p>
            <a:r>
              <a:rPr lang="en-US" dirty="0" smtClean="0"/>
              <a:t>IDE: Eclipse JEE Oxygen, IntelliJ </a:t>
            </a:r>
            <a:r>
              <a:rPr lang="en-US" dirty="0" smtClean="0"/>
              <a:t>2017.1.2, </a:t>
            </a:r>
            <a:r>
              <a:rPr lang="en-US" dirty="0" smtClean="0"/>
              <a:t>NetBeans</a:t>
            </a:r>
          </a:p>
          <a:p>
            <a:pPr lvl="1"/>
            <a:r>
              <a:rPr lang="en-US" dirty="0" smtClean="0"/>
              <a:t>Java9: </a:t>
            </a:r>
            <a:r>
              <a:rPr lang="en-US" dirty="0" err="1" smtClean="0"/>
              <a:t>eigenlijk</a:t>
            </a:r>
            <a:r>
              <a:rPr lang="en-US" dirty="0" smtClean="0"/>
              <a:t> is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tekst</a:t>
            </a:r>
            <a:r>
              <a:rPr lang="en-US" dirty="0" smtClean="0"/>
              <a:t> editor net zo </a:t>
            </a:r>
            <a:r>
              <a:rPr lang="en-US" dirty="0" err="1" smtClean="0"/>
              <a:t>handig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Firefox </a:t>
            </a:r>
            <a:r>
              <a:rPr lang="en-US" dirty="0" err="1" smtClean="0"/>
              <a:t>en</a:t>
            </a:r>
            <a:r>
              <a:rPr lang="en-US" dirty="0" smtClean="0"/>
              <a:t>/of Chrome</a:t>
            </a:r>
            <a:endParaRPr lang="en-US" dirty="0"/>
          </a:p>
          <a:p>
            <a:r>
              <a:rPr lang="en-US" dirty="0"/>
              <a:t>h</a:t>
            </a:r>
            <a:r>
              <a:rPr lang="en-US" dirty="0" smtClean="0"/>
              <a:t>2c (</a:t>
            </a:r>
            <a:r>
              <a:rPr lang="en-US" dirty="0" err="1" smtClean="0"/>
              <a:t>optioneel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Tomcat 9</a:t>
            </a:r>
          </a:p>
          <a:p>
            <a:r>
              <a:rPr lang="en-US" dirty="0" smtClean="0"/>
              <a:t>Docker (</a:t>
            </a:r>
            <a:r>
              <a:rPr lang="en-US" dirty="0" err="1" smtClean="0"/>
              <a:t>optioneel</a:t>
            </a:r>
            <a:r>
              <a:rPr lang="en-US" dirty="0" smtClean="0"/>
              <a:t>)</a:t>
            </a:r>
          </a:p>
          <a:p>
            <a:r>
              <a:rPr lang="en-US" dirty="0" smtClean="0"/>
              <a:t>Curl: </a:t>
            </a:r>
            <a:r>
              <a:rPr lang="en-US" dirty="0" err="1" smtClean="0"/>
              <a:t>handige</a:t>
            </a:r>
            <a:r>
              <a:rPr lang="en-US" dirty="0" smtClean="0"/>
              <a:t> </a:t>
            </a:r>
            <a:r>
              <a:rPr lang="en-US" dirty="0" err="1" smtClean="0"/>
              <a:t>cmdline</a:t>
            </a:r>
            <a:r>
              <a:rPr lang="en-US" dirty="0" smtClean="0"/>
              <a:t> tool. </a:t>
            </a:r>
            <a:r>
              <a:rPr lang="en-US" dirty="0" smtClean="0">
                <a:solidFill>
                  <a:srgbClr val="FF0000"/>
                </a:solidFill>
              </a:rPr>
              <a:t>Let </a:t>
            </a:r>
            <a:r>
              <a:rPr lang="en-US" dirty="0" err="1" smtClean="0">
                <a:solidFill>
                  <a:srgbClr val="FF0000"/>
                </a:solidFill>
              </a:rPr>
              <a:t>wel</a:t>
            </a:r>
            <a:r>
              <a:rPr lang="en-US" dirty="0" smtClean="0">
                <a:solidFill>
                  <a:srgbClr val="FF0000"/>
                </a:solidFill>
              </a:rPr>
              <a:t> op </a:t>
            </a:r>
            <a:r>
              <a:rPr lang="en-US" dirty="0" err="1" smtClean="0">
                <a:solidFill>
                  <a:srgbClr val="FF0000"/>
                </a:solidFill>
              </a:rPr>
              <a:t>dat</a:t>
            </a:r>
            <a:r>
              <a:rPr lang="en-US" dirty="0" smtClean="0">
                <a:solidFill>
                  <a:srgbClr val="FF0000"/>
                </a:solidFill>
              </a:rPr>
              <a:t> je </a:t>
            </a:r>
            <a:r>
              <a:rPr lang="en-US" dirty="0" err="1" smtClean="0">
                <a:solidFill>
                  <a:srgbClr val="FF0000"/>
                </a:solidFill>
              </a:rPr>
              <a:t>een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versie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i="1" dirty="0" smtClean="0">
                <a:solidFill>
                  <a:srgbClr val="FF0000"/>
                </a:solidFill>
              </a:rPr>
              <a:t>met</a:t>
            </a:r>
            <a:r>
              <a:rPr lang="en-US" dirty="0" smtClean="0">
                <a:solidFill>
                  <a:srgbClr val="FF0000"/>
                </a:solidFill>
              </a:rPr>
              <a:t> nghttp2 </a:t>
            </a:r>
            <a:r>
              <a:rPr lang="en-US" dirty="0" err="1" smtClean="0">
                <a:solidFill>
                  <a:srgbClr val="FF0000"/>
                </a:solidFill>
              </a:rPr>
              <a:t>downloadt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dirty="0" err="1" smtClean="0">
                <a:solidFill>
                  <a:srgbClr val="FF0000"/>
                </a:solidFill>
              </a:rPr>
              <a:t>compileert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7</a:t>
            </a:fld>
            <a:endParaRPr lang="nl-NL"/>
          </a:p>
        </p:txBody>
      </p:sp>
      <p:pic>
        <p:nvPicPr>
          <p:cNvPr id="2050" name="Picture 2" descr="http://icons.iconarchive.com/icons/creative-freedom/shimmer/256/Softwa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3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10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(SPDY &amp;) HTTP/2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future of the web!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67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Ken je </a:t>
            </a:r>
            <a:r>
              <a:rPr lang="en-US" dirty="0" err="1" smtClean="0"/>
              <a:t>deze</a:t>
            </a:r>
            <a:r>
              <a:rPr lang="en-US" dirty="0" smtClean="0"/>
              <a:t> nog.. </a:t>
            </a:r>
            <a:r>
              <a:rPr lang="en-US" sz="2000" dirty="0" smtClean="0"/>
              <a:t>nog..</a:t>
            </a:r>
            <a:r>
              <a:rPr lang="en-US" dirty="0" smtClean="0"/>
              <a:t> </a:t>
            </a:r>
            <a:r>
              <a:rPr lang="en-US" sz="1400" dirty="0" smtClean="0"/>
              <a:t>nog..</a:t>
            </a:r>
            <a:r>
              <a:rPr lang="en-US" dirty="0" smtClean="0"/>
              <a:t> </a:t>
            </a:r>
            <a:r>
              <a:rPr lang="en-US" sz="1100" dirty="0"/>
              <a:t>nog..</a:t>
            </a:r>
            <a:r>
              <a:rPr lang="en-US" dirty="0"/>
              <a:t> </a:t>
            </a:r>
            <a:r>
              <a:rPr lang="en-US" dirty="0" smtClean="0"/>
              <a:t>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9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966418"/>
            <a:ext cx="8495666" cy="52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0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dina PowerPoint template vs2013">
  <a:themeElements>
    <a:clrScheme name="Aangepast 1">
      <a:dk1>
        <a:srgbClr val="000000"/>
      </a:dk1>
      <a:lt1>
        <a:srgbClr val="E98300"/>
      </a:lt1>
      <a:dk2>
        <a:srgbClr val="FFFFFF"/>
      </a:dk2>
      <a:lt2>
        <a:srgbClr val="565A5C"/>
      </a:lt2>
      <a:accent1>
        <a:srgbClr val="E98300"/>
      </a:accent1>
      <a:accent2>
        <a:srgbClr val="A5ACAF"/>
      </a:accent2>
      <a:accent3>
        <a:srgbClr val="E78D16"/>
      </a:accent3>
      <a:accent4>
        <a:srgbClr val="565A5C"/>
      </a:accent4>
      <a:accent5>
        <a:srgbClr val="FFC271"/>
      </a:accent5>
      <a:accent6>
        <a:srgbClr val="E78D16"/>
      </a:accent6>
      <a:hlink>
        <a:srgbClr val="FFAE43"/>
      </a:hlink>
      <a:folHlink>
        <a:srgbClr val="FFD49B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18000" tIns="45720" rIns="18000" bIns="45720" numCol="1" rtlCol="0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Pct val="120000"/>
          <a:buFontTx/>
          <a:buNone/>
          <a:tabLst/>
          <a:defRPr kumimoji="0" sz="1400" b="0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Pct val="120000"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6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E98300"/>
        </a:lt1>
        <a:dk2>
          <a:srgbClr val="FFFFFF"/>
        </a:dk2>
        <a:lt2>
          <a:srgbClr val="8E5100"/>
        </a:lt2>
        <a:accent1>
          <a:srgbClr val="E98300"/>
        </a:accent1>
        <a:accent2>
          <a:srgbClr val="FF9C19"/>
        </a:accent2>
        <a:accent3>
          <a:srgbClr val="F2C1AA"/>
        </a:accent3>
        <a:accent4>
          <a:srgbClr val="000000"/>
        </a:accent4>
        <a:accent5>
          <a:srgbClr val="F2C1AA"/>
        </a:accent5>
        <a:accent6>
          <a:srgbClr val="E78D16"/>
        </a:accent6>
        <a:hlink>
          <a:srgbClr val="FFAE43"/>
        </a:hlink>
        <a:folHlink>
          <a:srgbClr val="FFD49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Ordina Document" ma:contentTypeID="0x0101006AC3DA08670B465CB1DC34559DCF89E5007D4FA6C3629F594DB3458AADA219F21E" ma:contentTypeVersion="3" ma:contentTypeDescription="" ma:contentTypeScope="" ma:versionID="eba529d9303b8dfc9e9c42e47a2110f3">
  <xsd:schema xmlns:xsd="http://www.w3.org/2001/XMLSchema" xmlns:xs="http://www.w3.org/2001/XMLSchema" xmlns:p="http://schemas.microsoft.com/office/2006/metadata/properties" xmlns:ns1="http://schemas.microsoft.com/sharepoint/v3" xmlns:ns2="05a54771-87a9-471f-88e8-e6ec939acab1" xmlns:ns3="3db697d9-c846-481f-851e-aa2c8e9779cf" targetNamespace="http://schemas.microsoft.com/office/2006/metadata/properties" ma:root="true" ma:fieldsID="df58015bb3a0cbd6093889b8e980531f" ns1:_="" ns2:_="" ns3:_="">
    <xsd:import namespace="http://schemas.microsoft.com/sharepoint/v3"/>
    <xsd:import namespace="05a54771-87a9-471f-88e8-e6ec939acab1"/>
    <xsd:import namespace="3db697d9-c846-481f-851e-aa2c8e9779cf"/>
    <xsd:element name="properties">
      <xsd:complexType>
        <xsd:sequence>
          <xsd:element name="documentManagement">
            <xsd:complexType>
              <xsd:all>
                <xsd:element ref="ns1:Documentstatus" minOccurs="0"/>
                <xsd:element ref="ns1:Classificatie" minOccurs="0"/>
                <xsd:element ref="ns1:Auteur" minOccurs="0"/>
                <xsd:element ref="ns2:ToonInOverzicht" minOccurs="0"/>
                <xsd:element ref="ns1:Categorie" minOccurs="0"/>
                <xsd:element ref="ns3:BronTaxHTField0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Documentstatus" ma:index="9" nillable="true" ma:displayName="Documentstatus" ma:internalName="Documentstatus">
      <xsd:simpleType>
        <xsd:restriction base="dms:Choice">
          <xsd:enumeration value="Concept"/>
          <xsd:enumeration value="Definitief"/>
          <xsd:enumeration value="Vervallen"/>
        </xsd:restriction>
      </xsd:simpleType>
    </xsd:element>
    <xsd:element name="Classificatie" ma:index="10" nillable="true" ma:displayName="Classificatie" ma:default="Restricted" ma:description="Unrestricted: vrij te verspreiden&#10;Restricted: Alleen voor Ordinamedewerkers&#10;Confidential: Alleen op aanvraag beschikbaar" ma:format="Dropdown" ma:internalName="Classificatie">
      <xsd:simpleType>
        <xsd:restriction base="dms:Choice">
          <xsd:enumeration value="Unrestricted"/>
          <xsd:enumeration value="Restricted"/>
          <xsd:enumeration value="Confidential"/>
        </xsd:restriction>
      </xsd:simpleType>
    </xsd:element>
    <xsd:element name="Auteur" ma:index="11" nillable="true" ma:displayName="Auteur" ma:list="UserInfo" ma:internalName="Auteu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ategorie" ma:index="13" nillable="true" ma:displayName="Categorie" ma:internalName="Categorie">
      <xsd:simpleType>
        <xsd:restriction base="dms:Choice">
          <xsd:enumeration value="Categorie 1"/>
          <xsd:enumeration value="Categorie 2"/>
          <xsd:enumeration value="Categorie 3"/>
          <xsd:enumeration value="Categorie 4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a54771-87a9-471f-88e8-e6ec939acab1" elementFormDefault="qualified">
    <xsd:import namespace="http://schemas.microsoft.com/office/2006/documentManagement/types"/>
    <xsd:import namespace="http://schemas.microsoft.com/office/infopath/2007/PartnerControls"/>
    <xsd:element name="ToonInOverzicht" ma:index="12" nillable="true" ma:displayName="Toon in overzicht" ma:default="1" ma:internalName="ToonInOverzicht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b697d9-c846-481f-851e-aa2c8e9779cf" elementFormDefault="qualified">
    <xsd:import namespace="http://schemas.microsoft.com/office/2006/documentManagement/types"/>
    <xsd:import namespace="http://schemas.microsoft.com/office/infopath/2007/PartnerControls"/>
    <xsd:element name="BronTaxHTField0" ma:index="14" nillable="true" ma:taxonomy="true" ma:internalName="BronTaxHTField0" ma:taxonomyFieldName="Bron" ma:displayName="Bron" ma:readOnly="false" ma:default="" ma:fieldId="{27aecc17-beb2-4ab0-bbbd-d9ad4f853404}" ma:sspId="72b4cfdb-544d-43a8-a60c-6c2d09e0741b" ma:termSetId="ce6c0e9b-57cd-48a0-8ceb-4daf5a93936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6" nillable="true" ma:displayName="Taxonomy Catch All Column" ma:description="" ma:hidden="true" ma:list="{f1064064-6286-43cb-aaf2-85429670a659}" ma:internalName="TaxCatchAll" ma:showField="CatchAllData" ma:web="3db697d9-c846-481f-851e-aa2c8e9779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8" ma:displayName="Description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uteur xmlns="http://schemas.microsoft.com/sharepoint/v3">
      <UserInfo>
        <DisplayName/>
        <AccountId xsi:nil="true"/>
        <AccountType/>
      </UserInfo>
    </Auteur>
    <Classificatie xmlns="http://schemas.microsoft.com/sharepoint/v3">Restricted</Classificatie>
    <BronTaxHTField0 xmlns="3db697d9-c846-481f-851e-aa2c8e9779cf">
      <Terms xmlns="http://schemas.microsoft.com/office/infopath/2007/PartnerControls"/>
    </BronTaxHTField0>
    <TaxCatchAll xmlns="3db697d9-c846-481f-851e-aa2c8e9779cf"/>
    <ToonInOverzicht xmlns="05a54771-87a9-471f-88e8-e6ec939acab1">true</ToonInOverzicht>
    <Documentstatus xmlns="http://schemas.microsoft.com/sharepoint/v3">Definitief</Documentstatus>
    <Categori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71CA01C-1D89-40E1-98A4-D9E6C5D182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a54771-87a9-471f-88e8-e6ec939acab1"/>
    <ds:schemaRef ds:uri="3db697d9-c846-481f-851e-aa2c8e9779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31FB08-E443-4DD1-83B3-B7CDF4A2F5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0C6676-E64A-4E1B-94E1-7B98F1A019EC}">
  <ds:schemaRefs>
    <ds:schemaRef ds:uri="http://schemas.microsoft.com/office/2006/metadata/properties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05a54771-87a9-471f-88e8-e6ec939acab1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3db697d9-c846-481f-851e-aa2c8e9779c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7070</TotalTime>
  <Words>2242</Words>
  <Application>Microsoft Office PowerPoint</Application>
  <PresentationFormat>On-screen Show (4:3)</PresentationFormat>
  <Paragraphs>517</Paragraphs>
  <Slides>48</Slides>
  <Notes>29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Courier New</vt:lpstr>
      <vt:lpstr>Wingdings</vt:lpstr>
      <vt:lpstr>Ordina PowerPoint template vs2013</vt:lpstr>
      <vt:lpstr>Office Theme</vt:lpstr>
      <vt:lpstr>Java 9 en HTTP/2</vt:lpstr>
      <vt:lpstr>Introductie </vt:lpstr>
      <vt:lpstr>Even voorstellen</vt:lpstr>
      <vt:lpstr>Agenda</vt:lpstr>
      <vt:lpstr>Materiaal</vt:lpstr>
      <vt:lpstr>I’m so sorry…</vt:lpstr>
      <vt:lpstr>Gebruikte software</vt:lpstr>
      <vt:lpstr>(SPDY &amp;) HTTP/2</vt:lpstr>
      <vt:lpstr>Ken je deze nog.. nog.. nog.. nog.. ?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SPDY</vt:lpstr>
      <vt:lpstr>Doelen</vt:lpstr>
      <vt:lpstr>TCP slow start</vt:lpstr>
      <vt:lpstr>HTTP/1.1 vs. SPDY pipelining: hergebruik connectie</vt:lpstr>
      <vt:lpstr>SPDY support</vt:lpstr>
      <vt:lpstr>HTTP/2</vt:lpstr>
      <vt:lpstr>HTTP/2 (“HTTPbis” / “h2”)</vt:lpstr>
      <vt:lpstr>Features (1/2)</vt:lpstr>
      <vt:lpstr>Features (2/2)</vt:lpstr>
      <vt:lpstr>Details</vt:lpstr>
      <vt:lpstr>HTTP/2</vt:lpstr>
      <vt:lpstr>Multiplexing: interleaved streams</vt:lpstr>
      <vt:lpstr>Gevolgen voor developers (1/2)</vt:lpstr>
      <vt:lpstr>Gevolgen voor developers (2/2)</vt:lpstr>
      <vt:lpstr>Support </vt:lpstr>
      <vt:lpstr>Caniuse.it?</vt:lpstr>
      <vt:lpstr>Migratiepad</vt:lpstr>
      <vt:lpstr>HTTP/2 in browsers</vt:lpstr>
      <vt:lpstr>Curl &amp; HTTP/2</vt:lpstr>
      <vt:lpstr>Java &amp; HTTP/2</vt:lpstr>
      <vt:lpstr>Java9</vt:lpstr>
      <vt:lpstr>Java9 synchrone HTTP/2 API</vt:lpstr>
      <vt:lpstr>Java9 asynchrone HTTP/2 API</vt:lpstr>
      <vt:lpstr>Servlet container HTTP/2 support</vt:lpstr>
      <vt:lpstr>Microservice framework HTTP/2 support</vt:lpstr>
      <vt:lpstr>Javascript / XHR / DHTML / HTML5 impact</vt:lpstr>
      <vt:lpstr>Server2server HTTP/2 REST interfaces</vt:lpstr>
      <vt:lpstr>Workshop</vt:lpstr>
      <vt:lpstr>Verdere informatie</vt:lpstr>
      <vt:lpstr>Presentaties van anderen</vt:lpstr>
      <vt:lpstr>Test sites &amp; filmpjes</vt:lpstr>
      <vt:lpstr>Specs &amp; informatie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Pretzel</dc:creator>
  <dc:description>Ordina PowerPoint template</dc:description>
  <cp:lastModifiedBy>Pretzel</cp:lastModifiedBy>
  <cp:revision>324</cp:revision>
  <dcterms:created xsi:type="dcterms:W3CDTF">2014-08-28T09:07:07Z</dcterms:created>
  <dcterms:modified xsi:type="dcterms:W3CDTF">2017-04-25T14:46:04Z</dcterms:modified>
  <cp:contentStatus>versie 2013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0x0101006AC3DA08670B465CB1DC34559DCF89E5007D4FA6C3629F594DB3458AADA219F21E</vt:lpwstr>
  </property>
  <property fmtid="{D5CDD505-2E9C-101B-9397-08002B2CF9AE}" pid="3" name="Bron">
    <vt:lpwstr/>
  </property>
</Properties>
</file>